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3"/>
  </p:notesMasterIdLst>
  <p:sldIdLst>
    <p:sldId id="256" r:id="rId2"/>
    <p:sldId id="301" r:id="rId3"/>
    <p:sldId id="279" r:id="rId4"/>
    <p:sldId id="304" r:id="rId5"/>
    <p:sldId id="294" r:id="rId6"/>
    <p:sldId id="278" r:id="rId7"/>
    <p:sldId id="280" r:id="rId8"/>
    <p:sldId id="282" r:id="rId9"/>
    <p:sldId id="291" r:id="rId10"/>
    <p:sldId id="303" r:id="rId11"/>
    <p:sldId id="302" r:id="rId12"/>
    <p:sldId id="281" r:id="rId13"/>
    <p:sldId id="296" r:id="rId14"/>
    <p:sldId id="283" r:id="rId15"/>
    <p:sldId id="260" r:id="rId16"/>
    <p:sldId id="267" r:id="rId17"/>
    <p:sldId id="268" r:id="rId18"/>
    <p:sldId id="300" r:id="rId19"/>
    <p:sldId id="271" r:id="rId20"/>
    <p:sldId id="272" r:id="rId21"/>
    <p:sldId id="275" r:id="rId22"/>
    <p:sldId id="274" r:id="rId23"/>
    <p:sldId id="276" r:id="rId24"/>
    <p:sldId id="289" r:id="rId25"/>
    <p:sldId id="288" r:id="rId26"/>
    <p:sldId id="277" r:id="rId27"/>
    <p:sldId id="290" r:id="rId28"/>
    <p:sldId id="262" r:id="rId29"/>
    <p:sldId id="297" r:id="rId30"/>
    <p:sldId id="284" r:id="rId31"/>
    <p:sldId id="298" r:id="rId32"/>
    <p:sldId id="292" r:id="rId33"/>
    <p:sldId id="285" r:id="rId34"/>
    <p:sldId id="305" r:id="rId35"/>
    <p:sldId id="286" r:id="rId36"/>
    <p:sldId id="287" r:id="rId37"/>
    <p:sldId id="293" r:id="rId38"/>
    <p:sldId id="295" r:id="rId39"/>
    <p:sldId id="299" r:id="rId40"/>
    <p:sldId id="263" r:id="rId41"/>
    <p:sldId id="265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3" autoAdjust="0"/>
    <p:restoredTop sz="71900" autoAdjust="0"/>
  </p:normalViewPr>
  <p:slideViewPr>
    <p:cSldViewPr>
      <p:cViewPr varScale="1">
        <p:scale>
          <a:sx n="80" d="100"/>
          <a:sy n="80" d="100"/>
        </p:scale>
        <p:origin x="-19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23AEF-BF99-42E1-AD02-AAB81D75AFD3}" type="datetimeFigureOut">
              <a:rPr lang="de-DE" smtClean="0"/>
              <a:pPr/>
              <a:t>05.02.2014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0BD2B-4C2E-4A08-BBA9-FDD78D49D8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-&gt;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mediated</a:t>
            </a:r>
            <a:r>
              <a:rPr lang="de-DE" dirty="0" smtClean="0"/>
              <a:t> </a:t>
            </a:r>
            <a:r>
              <a:rPr lang="de-DE" dirty="0" err="1" smtClean="0"/>
              <a:t>decay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-&gt;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nonlocal</a:t>
            </a:r>
            <a:r>
              <a:rPr lang="de-DE" dirty="0" smtClean="0"/>
              <a:t> </a:t>
            </a:r>
            <a:r>
              <a:rPr lang="de-DE" dirty="0" err="1" smtClean="0"/>
              <a:t>autoionization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(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ICD)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Event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selection</a:t>
            </a: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</a:t>
            </a:r>
            <a:r>
              <a:rPr lang="de-DE" baseline="0" dirty="0" err="1" smtClean="0"/>
              <a:t>draw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electron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electron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tof</a:t>
            </a: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-&gt;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polarized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light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ion</a:t>
            </a:r>
            <a:r>
              <a:rPr lang="de-DE" baseline="0" dirty="0" smtClean="0"/>
              <a:t> beam plane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Mention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SIMULATED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Divide</a:t>
            </a:r>
            <a:r>
              <a:rPr lang="de-DE" dirty="0" smtClean="0"/>
              <a:t> talk </a:t>
            </a:r>
            <a:r>
              <a:rPr lang="de-DE" dirty="0" err="1" smtClean="0"/>
              <a:t>into</a:t>
            </a:r>
            <a:r>
              <a:rPr lang="de-DE" dirty="0" smtClean="0"/>
              <a:t> 4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endParaRPr lang="de-DE" dirty="0" smtClean="0"/>
          </a:p>
          <a:p>
            <a:endParaRPr lang="de-DE" dirty="0" smtClean="0"/>
          </a:p>
          <a:p>
            <a:pPr marL="228600" indent="-228600">
              <a:buAutoNum type="arabicPeriod"/>
            </a:pP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(TIFF)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fragmentation</a:t>
            </a:r>
            <a:r>
              <a:rPr lang="de-DE" baseline="0" dirty="0" smtClean="0"/>
              <a:t> on a fast beam -&gt; neutral </a:t>
            </a:r>
            <a:r>
              <a:rPr lang="de-DE" baseline="0" dirty="0" err="1" smtClean="0"/>
              <a:t>detection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coinc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measurements</a:t>
            </a:r>
            <a:r>
              <a:rPr lang="de-DE" baseline="0" dirty="0" smtClean="0"/>
              <a:t>)</a:t>
            </a:r>
          </a:p>
          <a:p>
            <a:pPr marL="228600" indent="-228600">
              <a:buAutoNum type="arabicPeriod"/>
            </a:pPr>
            <a:endParaRPr lang="de-DE" baseline="0" dirty="0" smtClean="0"/>
          </a:p>
          <a:p>
            <a:pPr marL="228600" indent="-228600">
              <a:buAutoNum type="arabicPeriod"/>
            </a:pPr>
            <a:r>
              <a:rPr lang="de-DE" baseline="0" dirty="0" smtClean="0"/>
              <a:t> </a:t>
            </a:r>
            <a:r>
              <a:rPr lang="de-DE" baseline="0" dirty="0" err="1" smtClean="0"/>
              <a:t>experimente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flash</a:t>
            </a:r>
            <a:r>
              <a:rPr lang="de-DE" baseline="0" dirty="0" smtClean="0"/>
              <a:t> (TIFF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spectrometer</a:t>
            </a:r>
            <a:r>
              <a:rPr lang="de-DE" baseline="0" dirty="0" smtClean="0"/>
              <a:t> TIFF jr.)</a:t>
            </a:r>
          </a:p>
          <a:p>
            <a:pPr marL="228600" indent="-228600">
              <a:buAutoNum type="arabicPeriod"/>
            </a:pPr>
            <a:endParaRPr lang="de-DE" baseline="0" dirty="0" smtClean="0"/>
          </a:p>
          <a:p>
            <a:pPr marL="228600" indent="-228600">
              <a:buAutoNum type="arabicPeriod"/>
            </a:pPr>
            <a:r>
              <a:rPr lang="de-DE" baseline="0" dirty="0" smtClean="0"/>
              <a:t>Tests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BESSY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experiments</a:t>
            </a:r>
            <a:endParaRPr lang="de-DE" baseline="0" dirty="0" smtClean="0"/>
          </a:p>
          <a:p>
            <a:pPr marL="228600" indent="-228600">
              <a:buAutoNum type="arabicPeriod"/>
            </a:pPr>
            <a:endParaRPr lang="de-DE" baseline="0" dirty="0" smtClean="0"/>
          </a:p>
          <a:p>
            <a:pPr marL="228600" indent="-228600">
              <a:buAutoNum type="arabicPeriod"/>
            </a:pPr>
            <a:r>
              <a:rPr lang="de-DE" baseline="0" dirty="0" smtClean="0"/>
              <a:t>New </a:t>
            </a:r>
            <a:r>
              <a:rPr lang="de-DE" baseline="0" dirty="0" err="1" smtClean="0"/>
              <a:t>tests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TIFF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a fast </a:t>
            </a:r>
            <a:r>
              <a:rPr lang="de-DE" baseline="0" dirty="0" err="1" smtClean="0"/>
              <a:t>ion</a:t>
            </a:r>
            <a:r>
              <a:rPr lang="de-DE" baseline="0" dirty="0" smtClean="0"/>
              <a:t> beam</a:t>
            </a:r>
            <a:endParaRPr lang="de-DE" dirty="0" smtClean="0"/>
          </a:p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baseline="0" dirty="0" smtClean="0"/>
              <a:t>TIFF </a:t>
            </a:r>
            <a:r>
              <a:rPr lang="de-DE" baseline="0" dirty="0" err="1" smtClean="0"/>
              <a:t>makes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fragment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spectroscopy</a:t>
            </a:r>
            <a:r>
              <a:rPr lang="de-DE" b="1" baseline="0" dirty="0" smtClean="0"/>
              <a:t> (WOLF PEDERSEN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delivered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b="1" dirty="0" err="1" smtClean="0"/>
              <a:t>selected</a:t>
            </a:r>
            <a:r>
              <a:rPr lang="de-DE" b="1" dirty="0" smtClean="0"/>
              <a:t> </a:t>
            </a:r>
            <a:r>
              <a:rPr lang="de-DE" b="1" dirty="0" err="1" smtClean="0"/>
              <a:t>targets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of</a:t>
            </a:r>
            <a:r>
              <a:rPr lang="de-DE" b="1" baseline="0" dirty="0" smtClean="0"/>
              <a:t> a </a:t>
            </a:r>
            <a:r>
              <a:rPr lang="de-DE" b="1" baseline="0" dirty="0" err="1" smtClean="0"/>
              <a:t>wide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range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of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species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="1" baseline="0" dirty="0" smtClean="0"/>
              <a:t>not </a:t>
            </a:r>
            <a:r>
              <a:rPr lang="de-DE" b="1" baseline="0" dirty="0" err="1" smtClean="0"/>
              <a:t>accessible</a:t>
            </a:r>
            <a:r>
              <a:rPr lang="de-DE" b="1" baseline="0" dirty="0" smtClean="0"/>
              <a:t> in gas </a:t>
            </a:r>
            <a:r>
              <a:rPr lang="de-DE" b="1" baseline="0" dirty="0" err="1" smtClean="0"/>
              <a:t>phase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measurements</a:t>
            </a:r>
            <a:endParaRPr lang="de-DE" b="1" baseline="0" dirty="0" smtClean="0"/>
          </a:p>
          <a:p>
            <a:pPr>
              <a:buFontTx/>
              <a:buChar char="-"/>
            </a:pPr>
            <a:endParaRPr lang="de-DE" b="1" baseline="0" dirty="0" smtClean="0"/>
          </a:p>
          <a:p>
            <a:pPr>
              <a:buFontTx/>
              <a:buChar char="-"/>
            </a:pPr>
            <a:endParaRPr lang="de-DE" b="1" baseline="0" dirty="0" smtClean="0"/>
          </a:p>
          <a:p>
            <a:pPr>
              <a:buFontTx/>
              <a:buChar char="-"/>
            </a:pPr>
            <a:r>
              <a:rPr lang="de-DE" b="1" baseline="0" dirty="0" err="1" smtClean="0"/>
              <a:t>Neutrals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detection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because</a:t>
            </a:r>
            <a:r>
              <a:rPr lang="de-DE" b="1" baseline="0" dirty="0" smtClean="0"/>
              <a:t> fast beam</a:t>
            </a:r>
          </a:p>
          <a:p>
            <a:pPr>
              <a:buFontTx/>
              <a:buChar char="-"/>
            </a:pPr>
            <a:endParaRPr lang="de-DE" b="1" baseline="0" dirty="0" smtClean="0"/>
          </a:p>
          <a:p>
            <a:pPr>
              <a:buFontTx/>
              <a:buChar char="-"/>
            </a:pPr>
            <a:endParaRPr lang="de-DE" b="1" baseline="0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b="1" baseline="0" dirty="0" smtClean="0"/>
              <a:t>Extension </a:t>
            </a:r>
            <a:r>
              <a:rPr lang="de-DE" b="1" baseline="0" dirty="0" err="1" smtClean="0"/>
              <a:t>build</a:t>
            </a:r>
            <a:r>
              <a:rPr lang="de-DE" b="1" baseline="0" dirty="0" smtClean="0"/>
              <a:t> in </a:t>
            </a:r>
            <a:r>
              <a:rPr lang="de-DE" b="1" baseline="0" dirty="0" err="1" smtClean="0"/>
              <a:t>coop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with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mpik</a:t>
            </a:r>
            <a:endParaRPr lang="de-DE" b="1" baseline="0" dirty="0" smtClean="0"/>
          </a:p>
          <a:p>
            <a:pPr>
              <a:buFontTx/>
              <a:buChar char="-"/>
            </a:pPr>
            <a:endParaRPr lang="de-DE" b="1" baseline="0" dirty="0" smtClean="0"/>
          </a:p>
          <a:p>
            <a:pPr>
              <a:buFontTx/>
              <a:buChar char="-"/>
            </a:pPr>
            <a:r>
              <a:rPr lang="de-DE" b="1" baseline="0" dirty="0" err="1" smtClean="0"/>
              <a:t>Electron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spectroscopy</a:t>
            </a:r>
            <a:r>
              <a:rPr lang="de-DE" b="1" baseline="0" dirty="0" smtClean="0"/>
              <a:t> </a:t>
            </a:r>
          </a:p>
          <a:p>
            <a:pPr>
              <a:buFontTx/>
              <a:buChar char="-"/>
            </a:pPr>
            <a:endParaRPr lang="de-DE" b="1" baseline="0" dirty="0" smtClean="0"/>
          </a:p>
          <a:p>
            <a:pPr>
              <a:buFontTx/>
              <a:buChar char="-"/>
            </a:pPr>
            <a:r>
              <a:rPr lang="de-DE" b="0" baseline="0" dirty="0" smtClean="0"/>
              <a:t>In </a:t>
            </a:r>
            <a:r>
              <a:rPr lang="de-DE" b="0" baseline="0" dirty="0" err="1" smtClean="0"/>
              <a:t>cooperation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MPIK </a:t>
            </a:r>
            <a:r>
              <a:rPr lang="de-DE" b="0" baseline="0" dirty="0" err="1" smtClean="0"/>
              <a:t>Added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new</a:t>
            </a:r>
            <a:r>
              <a:rPr lang="de-DE" b="0" baseline="0" dirty="0" smtClean="0"/>
              <a:t> </a:t>
            </a:r>
            <a:r>
              <a:rPr lang="de-DE" b="1" baseline="0" dirty="0" err="1" smtClean="0"/>
              <a:t>electron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spectrometer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TIFF. </a:t>
            </a:r>
          </a:p>
          <a:p>
            <a:pPr>
              <a:buFontTx/>
              <a:buChar char="-"/>
            </a:pPr>
            <a:endParaRPr lang="de-DE" b="0" baseline="0" dirty="0" smtClean="0"/>
          </a:p>
          <a:p>
            <a:pPr>
              <a:buFontTx/>
              <a:buChar char="-"/>
            </a:pPr>
            <a:r>
              <a:rPr lang="de-DE" b="0" baseline="0" dirty="0" smtClean="0"/>
              <a:t> </a:t>
            </a:r>
            <a:r>
              <a:rPr lang="de-DE" b="0" baseline="0" dirty="0" err="1" smtClean="0"/>
              <a:t>new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spectrometer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planned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first</a:t>
            </a:r>
            <a:r>
              <a:rPr lang="de-DE" b="0" baseline="0" dirty="0" smtClean="0"/>
              <a:t> IZ also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-&gt; </a:t>
            </a:r>
            <a:r>
              <a:rPr lang="de-DE" dirty="0" err="1" smtClean="0"/>
              <a:t>überleitung</a:t>
            </a:r>
            <a:r>
              <a:rPr lang="de-DE" dirty="0" smtClean="0"/>
              <a:t> zur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…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-&gt;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spectrometers</a:t>
            </a:r>
            <a:r>
              <a:rPr lang="de-DE" baseline="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-&gt;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b="1" dirty="0" err="1" smtClean="0"/>
              <a:t>sideways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>
                <a:sym typeface="Wingdings" pitchFamily="2" charset="2"/>
              </a:rPr>
              <a:t> </a:t>
            </a:r>
            <a:r>
              <a:rPr lang="de-DE" b="1" dirty="0" err="1" smtClean="0">
                <a:sym typeface="Wingdings" pitchFamily="2" charset="2"/>
              </a:rPr>
              <a:t>Coltrims</a:t>
            </a:r>
            <a:r>
              <a:rPr lang="de-DE" b="1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comparison</a:t>
            </a:r>
            <a:r>
              <a:rPr lang="de-DE" b="0" baseline="0" dirty="0" smtClean="0">
                <a:sym typeface="Wingdings" pitchFamily="2" charset="2"/>
              </a:rPr>
              <a:t>: </a:t>
            </a:r>
            <a:r>
              <a:rPr lang="de-DE" b="0" baseline="0" dirty="0" err="1" smtClean="0">
                <a:sym typeface="Wingdings" pitchFamily="2" charset="2"/>
              </a:rPr>
              <a:t>coltrims</a:t>
            </a:r>
            <a:r>
              <a:rPr lang="de-DE" b="0" baseline="0" dirty="0" smtClean="0">
                <a:sym typeface="Wingdings" pitchFamily="2" charset="2"/>
              </a:rPr>
              <a:t> – </a:t>
            </a:r>
            <a:r>
              <a:rPr lang="de-DE" b="0" baseline="0" dirty="0" err="1" smtClean="0">
                <a:sym typeface="Wingdings" pitchFamily="2" charset="2"/>
              </a:rPr>
              <a:t>allows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calculation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trajectories</a:t>
            </a:r>
            <a:r>
              <a:rPr lang="de-DE" b="0" baseline="0" dirty="0" smtClean="0">
                <a:sym typeface="Wingdings" pitchFamily="2" charset="2"/>
              </a:rPr>
              <a:t> -&gt; </a:t>
            </a:r>
            <a:r>
              <a:rPr lang="de-DE" b="0" baseline="0" dirty="0" err="1" smtClean="0">
                <a:sym typeface="Wingdings" pitchFamily="2" charset="2"/>
              </a:rPr>
              <a:t>momentum</a:t>
            </a:r>
            <a:endParaRPr lang="de-DE" b="0" baseline="0" dirty="0" smtClean="0">
              <a:sym typeface="Wingdings" pitchFamily="2" charset="2"/>
            </a:endParaRPr>
          </a:p>
          <a:p>
            <a:endParaRPr lang="de-DE" b="0" baseline="0" dirty="0" smtClean="0">
              <a:sym typeface="Wingdings" pitchFamily="2" charset="2"/>
            </a:endParaRPr>
          </a:p>
          <a:p>
            <a:r>
              <a:rPr lang="de-DE" b="0" baseline="0" dirty="0" smtClean="0">
                <a:sym typeface="Wingdings" pitchFamily="2" charset="2"/>
              </a:rPr>
              <a:t>-&gt; </a:t>
            </a:r>
            <a:r>
              <a:rPr lang="de-DE" b="0" baseline="0" dirty="0" err="1" smtClean="0">
                <a:sym typeface="Wingdings" pitchFamily="2" charset="2"/>
              </a:rPr>
              <a:t>bottle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doesnt</a:t>
            </a:r>
            <a:r>
              <a:rPr lang="de-DE" b="0" baseline="0" dirty="0" smtClean="0">
                <a:sym typeface="Wingdings" pitchFamily="2" charset="2"/>
              </a:rPr>
              <a:t> but:</a:t>
            </a:r>
          </a:p>
          <a:p>
            <a:endParaRPr lang="de-DE" b="0" baseline="0" dirty="0" smtClean="0">
              <a:sym typeface="Wingdings" pitchFamily="2" charset="2"/>
            </a:endParaRPr>
          </a:p>
          <a:p>
            <a:r>
              <a:rPr lang="de-DE" b="0" baseline="0" dirty="0" smtClean="0">
                <a:sym typeface="Wingdings" pitchFamily="2" charset="2"/>
              </a:rPr>
              <a:t>-&gt; </a:t>
            </a:r>
            <a:r>
              <a:rPr lang="de-DE" b="0" baseline="0" dirty="0" err="1" smtClean="0">
                <a:sym typeface="Wingdings" pitchFamily="2" charset="2"/>
              </a:rPr>
              <a:t>higher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energy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electrons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detectable</a:t>
            </a:r>
            <a:r>
              <a:rPr lang="de-DE" b="0" baseline="0" dirty="0" smtClean="0">
                <a:sym typeface="Wingdings" pitchFamily="2" charset="2"/>
              </a:rPr>
              <a:t> (</a:t>
            </a:r>
            <a:r>
              <a:rPr lang="de-DE" b="0" baseline="0" dirty="0" err="1" smtClean="0">
                <a:sym typeface="Wingdings" pitchFamily="2" charset="2"/>
              </a:rPr>
              <a:t>up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to</a:t>
            </a:r>
            <a:r>
              <a:rPr lang="de-DE" b="0" baseline="0" dirty="0" smtClean="0">
                <a:sym typeface="Wingdings" pitchFamily="2" charset="2"/>
              </a:rPr>
              <a:t> 1keV)</a:t>
            </a:r>
          </a:p>
          <a:p>
            <a:endParaRPr lang="de-DE" b="0" baseline="0" dirty="0" smtClean="0">
              <a:sym typeface="Wingdings" pitchFamily="2" charset="2"/>
            </a:endParaRPr>
          </a:p>
          <a:p>
            <a:r>
              <a:rPr lang="de-DE" b="0" baseline="0" dirty="0" smtClean="0">
                <a:sym typeface="Wingdings" pitchFamily="2" charset="2"/>
              </a:rPr>
              <a:t>-&gt; </a:t>
            </a:r>
            <a:r>
              <a:rPr lang="de-DE" b="0" baseline="0" dirty="0" err="1" smtClean="0">
                <a:sym typeface="Wingdings" pitchFamily="2" charset="2"/>
              </a:rPr>
              <a:t>better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resolution</a:t>
            </a:r>
            <a:r>
              <a:rPr lang="de-DE" b="0" baseline="0" dirty="0" smtClean="0">
                <a:sym typeface="Wingdings" pitchFamily="2" charset="2"/>
              </a:rPr>
              <a:t> (E/</a:t>
            </a:r>
            <a:r>
              <a:rPr lang="de-DE" b="0" baseline="0" dirty="0" err="1" smtClean="0">
                <a:sym typeface="Wingdings" pitchFamily="2" charset="2"/>
              </a:rPr>
              <a:t>dE</a:t>
            </a:r>
            <a:r>
              <a:rPr lang="de-DE" b="0" baseline="0" dirty="0" smtClean="0">
                <a:sym typeface="Wingdings" pitchFamily="2" charset="2"/>
              </a:rPr>
              <a:t> = 20)</a:t>
            </a:r>
          </a:p>
          <a:p>
            <a:endParaRPr lang="de-DE" b="0" baseline="0" dirty="0" smtClean="0">
              <a:sym typeface="Wingdings" pitchFamily="2" charset="2"/>
            </a:endParaRP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subtracted. In an acquisition time of 1200 s we have recorded roughly 1200 events from the 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beam. At kinetic energies between approx. 45 to 52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signal from ionization into the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doubly ionized states of Ne is expected. Figure 2 shows significant structure in this energy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region. The signal at higher kinetic energies was identified as FLASH ionization of residual water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desorbed from apparatus parts by the ion beam.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2: Electron spectra from a Ne+ ion beam recorded with a magnetic bottle spectrometer at FLASH (h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92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red line shows the expected kinetic energy for photoelectrons from ionization into the Ne2+</a:t>
            </a:r>
          </a:p>
          <a:p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92 eV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0.5Hz (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Scaling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parameters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cluster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BD2B-4C2E-4A08-BBA9-FDD78D49D8C7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39DE-E299-4B53-9BE3-6CA0B606CA17}" type="datetime1">
              <a:rPr lang="de-DE" smtClean="0"/>
              <a:pPr/>
              <a:t>05.02.2014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6FA9-A9C0-431F-8A2E-DA95B5ADC42D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0FE6-1E3E-4627-86D0-9C0BD544A706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2214546" y="6492875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357158" y="142852"/>
            <a:ext cx="8429684" cy="357190"/>
          </a:xfrm>
          <a:prstGeom prst="roundRect">
            <a:avLst>
              <a:gd name="adj" fmla="val 20477"/>
            </a:avLst>
          </a:prstGeom>
          <a:solidFill>
            <a:schemeClr val="tx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028704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EFB-99C0-42C1-8B39-00AC9409F4E3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1803-377A-4C22-B322-4DBA76B90975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B91-E898-4A2E-A220-9F6B88B73341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2963-6F24-4A64-8F04-79534B54EE03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88A0-5C47-45F5-A3F4-5462141A0190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7D85-91B9-4EB8-ADA3-D779A23D826F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8F972DC-DE86-4508-BDEC-ED6C444CB56A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CE5ADF2-5212-405A-974C-6C5BE40CC32C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Magnetic Bottle electron spectroscopy on an ion beam at FLASH   Heidelberg 2010</a:t>
            </a: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90B980-A4A6-4785-9715-38107C4EA26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786742" cy="23012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Towards electron spectroscopy on a FAST ion beam at FLASH</a:t>
            </a:r>
            <a:endParaRPr lang="de-DE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7929618" cy="1752600"/>
          </a:xfrm>
        </p:spPr>
        <p:txBody>
          <a:bodyPr/>
          <a:lstStyle/>
          <a:p>
            <a:r>
              <a:rPr lang="de-DE" dirty="0" smtClean="0"/>
              <a:t>Marko </a:t>
            </a:r>
            <a:r>
              <a:rPr lang="de-DE" dirty="0" err="1" smtClean="0"/>
              <a:t>Förstel</a:t>
            </a:r>
            <a:endParaRPr lang="de-DE" dirty="0" smtClean="0"/>
          </a:p>
          <a:p>
            <a:r>
              <a:rPr lang="de-DE" dirty="0" smtClean="0"/>
              <a:t>Max-Planck-Institut für Plasmaphysik / für Kernphysik</a:t>
            </a:r>
          </a:p>
          <a:p>
            <a:r>
              <a:rPr lang="de-DE" sz="1800" dirty="0" smtClean="0"/>
              <a:t>AG </a:t>
            </a:r>
            <a:r>
              <a:rPr lang="de-DE" sz="1800" dirty="0" err="1" smtClean="0"/>
              <a:t>Hergenhahn</a:t>
            </a:r>
            <a:r>
              <a:rPr lang="de-DE" sz="1800" dirty="0" smtClean="0"/>
              <a:t>: U. </a:t>
            </a:r>
            <a:r>
              <a:rPr lang="de-DE" sz="1800" dirty="0" err="1" smtClean="0"/>
              <a:t>Hergenhahn</a:t>
            </a:r>
            <a:r>
              <a:rPr lang="de-DE" sz="1800" dirty="0" smtClean="0"/>
              <a:t>, M. Mucke, T. </a:t>
            </a:r>
            <a:r>
              <a:rPr lang="de-DE" sz="1800" dirty="0" err="1" smtClean="0"/>
              <a:t>Arion</a:t>
            </a:r>
            <a:r>
              <a:rPr lang="de-DE" sz="1800" dirty="0" smtClean="0"/>
              <a:t>, T. </a:t>
            </a:r>
            <a:r>
              <a:rPr lang="de-DE" sz="1800" dirty="0" err="1" smtClean="0"/>
              <a:t>Lischke</a:t>
            </a:r>
            <a:r>
              <a:rPr lang="de-DE" sz="1800" dirty="0" smtClean="0"/>
              <a:t>, H.-P. Rust, A. Bradshaw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Mag. bottle electron spectroscopy on an ion beam at FLASH	  Heidelberg 2010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285860"/>
            <a:ext cx="61181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6357950" y="1500174"/>
            <a:ext cx="278605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 rate 1 Hz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400" dirty="0" smtClean="0"/>
              <a:t>	(47 </a:t>
            </a:r>
            <a:r>
              <a:rPr lang="de-DE" sz="2400" dirty="0" err="1" smtClean="0"/>
              <a:t>expected</a:t>
            </a:r>
            <a:r>
              <a:rPr lang="de-DE" sz="2400" dirty="0" smtClean="0"/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r>
              <a:rPr lang="de-DE" sz="2400" dirty="0" smtClean="0"/>
              <a:t>First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doubly</a:t>
            </a:r>
            <a:r>
              <a:rPr lang="de-DE" sz="2400" dirty="0" smtClean="0"/>
              <a:t> </a:t>
            </a:r>
            <a:r>
              <a:rPr lang="de-DE" sz="2400" dirty="0" err="1" smtClean="0"/>
              <a:t>ionized</a:t>
            </a:r>
            <a:r>
              <a:rPr lang="de-DE" sz="2400" dirty="0" smtClean="0"/>
              <a:t> </a:t>
            </a:r>
            <a:r>
              <a:rPr lang="de-DE" sz="2400" dirty="0" err="1" smtClean="0"/>
              <a:t>states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seen</a:t>
            </a:r>
            <a:endParaRPr lang="de-DE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itchFamily="49" charset="0"/>
              <a:buChar char="o"/>
              <a:tabLst/>
              <a:defRPr/>
            </a:pPr>
            <a:endParaRPr lang="de-DE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2400" noProof="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2214546" y="857232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Neon</a:t>
            </a:r>
            <a:r>
              <a:rPr lang="de-DE" baseline="30000" dirty="0" smtClean="0"/>
              <a:t>+</a:t>
            </a:r>
            <a:r>
              <a:rPr lang="de-DE" dirty="0" smtClean="0"/>
              <a:t> </a:t>
            </a:r>
            <a:r>
              <a:rPr lang="de-DE" dirty="0" err="1" smtClean="0"/>
              <a:t>ionization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First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 FLASH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Fragment </a:t>
            </a:r>
            <a:r>
              <a:rPr lang="de-DE" dirty="0" err="1" smtClean="0"/>
              <a:t>spectroscopy</a:t>
            </a:r>
            <a:r>
              <a:rPr lang="de-DE" dirty="0" smtClean="0"/>
              <a:t> </a:t>
            </a:r>
            <a:r>
              <a:rPr lang="de-DE" dirty="0" err="1" smtClean="0"/>
              <a:t>successfull</a:t>
            </a:r>
            <a:r>
              <a:rPr lang="de-DE" dirty="0" smtClean="0"/>
              <a:t> (TIFF IZ) </a:t>
            </a:r>
          </a:p>
          <a:p>
            <a:endParaRPr lang="de-DE" dirty="0" smtClean="0"/>
          </a:p>
          <a:p>
            <a:r>
              <a:rPr lang="de-DE" dirty="0" err="1" smtClean="0"/>
              <a:t>Feasibility</a:t>
            </a:r>
            <a:r>
              <a:rPr lang="de-DE" dirty="0" smtClean="0"/>
              <a:t> in </a:t>
            </a: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Considerable</a:t>
            </a:r>
            <a:r>
              <a:rPr lang="de-DE" dirty="0" smtClean="0"/>
              <a:t> </a:t>
            </a:r>
            <a:r>
              <a:rPr lang="de-DE" dirty="0" err="1" smtClean="0"/>
              <a:t>improvements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 smtClean="0"/>
          </a:p>
          <a:p>
            <a:pPr lvl="1"/>
            <a:r>
              <a:rPr lang="de-DE" dirty="0" smtClean="0"/>
              <a:t>Beam </a:t>
            </a:r>
            <a:r>
              <a:rPr lang="de-DE" dirty="0" err="1" smtClean="0"/>
              <a:t>overlap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endParaRPr lang="de-DE" dirty="0" smtClean="0"/>
          </a:p>
          <a:p>
            <a:pPr lvl="1"/>
            <a:r>
              <a:rPr lang="de-DE" dirty="0" smtClean="0"/>
              <a:t>Mag. </a:t>
            </a:r>
            <a:r>
              <a:rPr lang="de-DE" dirty="0" err="1" smtClean="0"/>
              <a:t>bottle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improvements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First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 FLASH - </a:t>
            </a:r>
            <a:r>
              <a:rPr lang="de-DE" b="1" dirty="0" err="1" smtClean="0"/>
              <a:t>conclusions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Experiments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BESSY –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spectrometer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28596" y="785794"/>
            <a:ext cx="7467600" cy="4268799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Make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bottle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characterize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BESSY…</a:t>
            </a:r>
          </a:p>
          <a:p>
            <a:pPr>
              <a:buNone/>
            </a:pPr>
            <a:endParaRPr lang="de-DE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3116"/>
            <a:ext cx="5643602" cy="31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feil nach unten 9"/>
          <p:cNvSpPr/>
          <p:nvPr/>
        </p:nvSpPr>
        <p:spPr>
          <a:xfrm rot="1926339">
            <a:off x="3460255" y="2422595"/>
            <a:ext cx="264172" cy="100013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57620" y="2428868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coil</a:t>
            </a:r>
            <a:r>
              <a:rPr lang="de-DE" dirty="0" smtClean="0">
                <a:solidFill>
                  <a:schemeClr val="bg1"/>
                </a:solidFill>
              </a:rPr>
              <a:t> outside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vacuum</a:t>
            </a:r>
            <a:r>
              <a:rPr lang="de-DE" dirty="0" smtClean="0">
                <a:solidFill>
                  <a:schemeClr val="bg1"/>
                </a:solidFill>
              </a:rPr>
              <a:t>…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Pfeil nach unten 11"/>
          <p:cNvSpPr/>
          <p:nvPr/>
        </p:nvSpPr>
        <p:spPr>
          <a:xfrm rot="6645034">
            <a:off x="2995470" y="3877071"/>
            <a:ext cx="218656" cy="136281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714744" y="478632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smaller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magnet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tip</a:t>
            </a:r>
            <a:r>
              <a:rPr lang="de-DE" dirty="0" smtClean="0">
                <a:solidFill>
                  <a:schemeClr val="bg1"/>
                </a:solidFill>
              </a:rPr>
              <a:t>…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7158" y="5500702"/>
            <a:ext cx="450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Time </a:t>
            </a:r>
            <a:r>
              <a:rPr lang="de-DE" i="1" dirty="0" err="1" smtClean="0"/>
              <a:t>structure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‚Single </a:t>
            </a:r>
            <a:r>
              <a:rPr lang="de-DE" dirty="0" err="1" smtClean="0"/>
              <a:t>bunch</a:t>
            </a:r>
            <a:r>
              <a:rPr lang="de-DE" dirty="0" smtClean="0"/>
              <a:t>‘ (</a:t>
            </a:r>
            <a:r>
              <a:rPr lang="de-DE" dirty="0" err="1" smtClean="0"/>
              <a:t>one</a:t>
            </a:r>
            <a:r>
              <a:rPr lang="de-DE" dirty="0" smtClean="0"/>
              <a:t> e- packet, 800 </a:t>
            </a:r>
            <a:r>
              <a:rPr lang="de-DE" dirty="0" err="1" smtClean="0"/>
              <a:t>ns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14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Gruppieren 40"/>
          <p:cNvGrpSpPr>
            <a:grpSpLocks noChangeAspect="1"/>
          </p:cNvGrpSpPr>
          <p:nvPr/>
        </p:nvGrpSpPr>
        <p:grpSpPr bwMode="auto">
          <a:xfrm>
            <a:off x="500034" y="2071679"/>
            <a:ext cx="5892811" cy="2856340"/>
            <a:chOff x="561974" y="2800354"/>
            <a:chExt cx="4590277" cy="3084509"/>
          </a:xfrm>
        </p:grpSpPr>
        <p:sp>
          <p:nvSpPr>
            <p:cNvPr id="33" name="Ellipse 32"/>
            <p:cNvSpPr/>
            <p:nvPr/>
          </p:nvSpPr>
          <p:spPr>
            <a:xfrm>
              <a:off x="561974" y="3296575"/>
              <a:ext cx="4332557" cy="2572409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2457646" y="4439868"/>
              <a:ext cx="836158" cy="1444995"/>
            </a:xfrm>
            <a:custGeom>
              <a:avLst/>
              <a:gdLst>
                <a:gd name="connsiteX0" fmla="*/ 0 w 600075"/>
                <a:gd name="connsiteY0" fmla="*/ 508000 h 525462"/>
                <a:gd name="connsiteX1" fmla="*/ 152400 w 600075"/>
                <a:gd name="connsiteY1" fmla="*/ 441325 h 525462"/>
                <a:gd name="connsiteX2" fmla="*/ 361950 w 600075"/>
                <a:gd name="connsiteY2" fmla="*/ 3175 h 525462"/>
                <a:gd name="connsiteX3" fmla="*/ 504825 w 600075"/>
                <a:gd name="connsiteY3" fmla="*/ 422275 h 525462"/>
                <a:gd name="connsiteX4" fmla="*/ 600075 w 600075"/>
                <a:gd name="connsiteY4" fmla="*/ 498475 h 52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525462">
                  <a:moveTo>
                    <a:pt x="0" y="508000"/>
                  </a:moveTo>
                  <a:cubicBezTo>
                    <a:pt x="46037" y="516731"/>
                    <a:pt x="92075" y="525462"/>
                    <a:pt x="152400" y="441325"/>
                  </a:cubicBezTo>
                  <a:cubicBezTo>
                    <a:pt x="212725" y="357188"/>
                    <a:pt x="303213" y="6350"/>
                    <a:pt x="361950" y="3175"/>
                  </a:cubicBezTo>
                  <a:cubicBezTo>
                    <a:pt x="420688" y="0"/>
                    <a:pt x="465138" y="339725"/>
                    <a:pt x="504825" y="422275"/>
                  </a:cubicBezTo>
                  <a:cubicBezTo>
                    <a:pt x="544512" y="504825"/>
                    <a:pt x="572293" y="501650"/>
                    <a:pt x="600075" y="498475"/>
                  </a:cubicBezTo>
                </a:path>
              </a:pathLst>
            </a:cu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V="1">
              <a:off x="1810483" y="2935325"/>
              <a:ext cx="1781130" cy="476372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rot="5400000" flipH="1" flipV="1">
              <a:off x="291592" y="3148052"/>
              <a:ext cx="1437056" cy="741659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>
              <a:off x="3133445" y="3316423"/>
              <a:ext cx="2018806" cy="333460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>
              <a:stCxn id="33" idx="2"/>
              <a:endCxn id="33" idx="6"/>
            </p:cNvCxnSpPr>
            <p:nvPr/>
          </p:nvCxnSpPr>
          <p:spPr>
            <a:xfrm rot="10800000" flipH="1">
              <a:off x="561974" y="4582780"/>
              <a:ext cx="4332557" cy="0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  <a:lumOff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>
            <a:xfrm flipH="1">
              <a:off x="3288702" y="4574678"/>
              <a:ext cx="1652271" cy="762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= 76 m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 rot="10800000">
              <a:off x="2228562" y="5313217"/>
              <a:ext cx="466760" cy="3969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0034" y="1142984"/>
            <a:ext cx="7829576" cy="4525963"/>
          </a:xfrm>
        </p:spPr>
        <p:txBody>
          <a:bodyPr/>
          <a:lstStyle/>
          <a:p>
            <a:r>
              <a:rPr lang="de-DE" dirty="0" smtClean="0"/>
              <a:t>Clusters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500034" y="2000240"/>
            <a:ext cx="7829576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atom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(monomer)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bulk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melting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…)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makes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bulk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7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nozzle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857232"/>
            <a:ext cx="3947160" cy="3421380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1500166" y="571480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Supersonic</a:t>
            </a:r>
            <a:r>
              <a:rPr lang="de-DE" sz="2400" dirty="0" smtClean="0"/>
              <a:t> </a:t>
            </a:r>
            <a:r>
              <a:rPr lang="de-DE" sz="2400" dirty="0" err="1" smtClean="0"/>
              <a:t>jet</a:t>
            </a:r>
            <a:endParaRPr lang="de-DE" sz="2400" dirty="0"/>
          </a:p>
        </p:txBody>
      </p:sp>
      <p:sp>
        <p:nvSpPr>
          <p:cNvPr id="44" name="Textfeld 43"/>
          <p:cNvSpPr txBox="1"/>
          <p:nvPr/>
        </p:nvSpPr>
        <p:spPr>
          <a:xfrm>
            <a:off x="3929058" y="142873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nozzle</a:t>
            </a:r>
            <a:endParaRPr lang="de-DE" dirty="0"/>
          </a:p>
        </p:txBody>
      </p:sp>
      <p:cxnSp>
        <p:nvCxnSpPr>
          <p:cNvPr id="45" name="Gerade Verbindung 44"/>
          <p:cNvCxnSpPr>
            <a:stCxn id="44" idx="2"/>
          </p:cNvCxnSpPr>
          <p:nvPr/>
        </p:nvCxnSpPr>
        <p:spPr>
          <a:xfrm rot="16200000" flipH="1">
            <a:off x="4203416" y="1917408"/>
            <a:ext cx="630800" cy="392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ieren 45"/>
          <p:cNvGrpSpPr/>
          <p:nvPr/>
        </p:nvGrpSpPr>
        <p:grpSpPr>
          <a:xfrm>
            <a:off x="2786050" y="2928934"/>
            <a:ext cx="2101857" cy="571504"/>
            <a:chOff x="1785918" y="3643314"/>
            <a:chExt cx="2101857" cy="571504"/>
          </a:xfrm>
        </p:grpSpPr>
        <p:sp>
          <p:nvSpPr>
            <p:cNvPr id="47" name="Pfeil nach rechts 46"/>
            <p:cNvSpPr/>
            <p:nvPr/>
          </p:nvSpPr>
          <p:spPr>
            <a:xfrm>
              <a:off x="2428860" y="3643314"/>
              <a:ext cx="928694" cy="285752"/>
            </a:xfrm>
            <a:prstGeom prst="rightArrow">
              <a:avLst/>
            </a:prstGeom>
            <a:solidFill>
              <a:srgbClr val="FF64FF"/>
            </a:solidFill>
            <a:ln>
              <a:solidFill>
                <a:srgbClr val="E600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1785918" y="3845486"/>
              <a:ext cx="2101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direction of gas flow</a:t>
              </a:r>
              <a:endParaRPr lang="de-DE"/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5486965" y="92528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mtClean="0"/>
              <a:t>expansion</a:t>
            </a:r>
            <a:br>
              <a:rPr lang="de-DE" smtClean="0"/>
            </a:br>
            <a:r>
              <a:rPr lang="de-DE" smtClean="0"/>
              <a:t>chamber</a:t>
            </a:r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6664079" y="925281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reaction </a:t>
            </a:r>
            <a:br>
              <a:rPr lang="de-DE" smtClean="0"/>
            </a:br>
            <a:r>
              <a:rPr lang="de-DE" smtClean="0"/>
              <a:t>chamber</a:t>
            </a:r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7123719" y="185736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transversally cold,</a:t>
            </a:r>
            <a:br>
              <a:rPr lang="de-DE" smtClean="0"/>
            </a:br>
            <a:r>
              <a:rPr lang="de-DE" smtClean="0"/>
              <a:t>directed jet</a:t>
            </a:r>
            <a:endParaRPr lang="de-DE"/>
          </a:p>
        </p:txBody>
      </p:sp>
      <p:cxnSp>
        <p:nvCxnSpPr>
          <p:cNvPr id="52" name="Gerade Verbindung 51"/>
          <p:cNvCxnSpPr>
            <a:stCxn id="51" idx="1"/>
          </p:cNvCxnSpPr>
          <p:nvPr/>
        </p:nvCxnSpPr>
        <p:spPr>
          <a:xfrm rot="10800000" flipV="1">
            <a:off x="6858017" y="2180530"/>
            <a:ext cx="265703" cy="190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4929190" y="350043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skimmer</a:t>
            </a:r>
            <a:endParaRPr lang="de-DE" dirty="0"/>
          </a:p>
        </p:txBody>
      </p:sp>
      <p:cxnSp>
        <p:nvCxnSpPr>
          <p:cNvPr id="54" name="Gerade Verbindung 53"/>
          <p:cNvCxnSpPr/>
          <p:nvPr/>
        </p:nvCxnSpPr>
        <p:spPr>
          <a:xfrm rot="5400000">
            <a:off x="5607851" y="2678901"/>
            <a:ext cx="785818" cy="714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500034" y="3857628"/>
            <a:ext cx="36792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parameters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stagnation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~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bars</a:t>
            </a:r>
            <a:endParaRPr lang="de-DE" dirty="0" smtClean="0"/>
          </a:p>
          <a:p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~ 40-300 K</a:t>
            </a:r>
            <a:br>
              <a:rPr lang="de-DE" dirty="0" smtClean="0"/>
            </a:br>
            <a:r>
              <a:rPr lang="de-DE" dirty="0" smtClean="0"/>
              <a:t>p (</a:t>
            </a:r>
            <a:r>
              <a:rPr lang="de-DE" dirty="0" err="1" smtClean="0"/>
              <a:t>exp</a:t>
            </a:r>
            <a:r>
              <a:rPr lang="de-DE" dirty="0" smtClean="0"/>
              <a:t>. </a:t>
            </a:r>
            <a:r>
              <a:rPr lang="de-DE" dirty="0" err="1" smtClean="0"/>
              <a:t>chamber</a:t>
            </a:r>
            <a:r>
              <a:rPr lang="de-DE" dirty="0" smtClean="0"/>
              <a:t>) ~ 10</a:t>
            </a:r>
            <a:r>
              <a:rPr lang="de-DE" baseline="30000" dirty="0" smtClean="0">
                <a:latin typeface="Symbol" pitchFamily="18" charset="2"/>
              </a:rPr>
              <a:t>-</a:t>
            </a:r>
            <a:r>
              <a:rPr lang="de-DE" baseline="30000" dirty="0" smtClean="0"/>
              <a:t>3</a:t>
            </a:r>
            <a:r>
              <a:rPr lang="de-DE" dirty="0" smtClean="0"/>
              <a:t> </a:t>
            </a:r>
            <a:r>
              <a:rPr lang="de-DE" dirty="0" err="1" smtClean="0"/>
              <a:t>mbar</a:t>
            </a:r>
            <a:endParaRPr lang="de-DE" dirty="0" smtClean="0"/>
          </a:p>
          <a:p>
            <a:r>
              <a:rPr lang="de-DE" dirty="0" smtClean="0"/>
              <a:t>p (</a:t>
            </a:r>
            <a:r>
              <a:rPr lang="de-DE" dirty="0" err="1" smtClean="0"/>
              <a:t>reaction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) ~ 10</a:t>
            </a:r>
            <a:r>
              <a:rPr lang="de-DE" baseline="30000" dirty="0" smtClean="0">
                <a:latin typeface="Symbol" pitchFamily="18" charset="2"/>
              </a:rPr>
              <a:t>-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  <a:r>
              <a:rPr lang="de-DE" dirty="0" err="1" smtClean="0"/>
              <a:t>mbar</a:t>
            </a:r>
            <a:endParaRPr lang="de-DE" dirty="0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27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9F32E2C-9B64-4CFA-9B90-0A896A792897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85720" y="785794"/>
            <a:ext cx="7467600" cy="85724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Argon 3p Monomer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571472" y="1643050"/>
            <a:ext cx="7572428" cy="4643470"/>
            <a:chOff x="571472" y="1643050"/>
            <a:chExt cx="7572428" cy="4643470"/>
          </a:xfrm>
        </p:grpSpPr>
        <p:sp>
          <p:nvSpPr>
            <p:cNvPr id="18" name="Rechteck 17"/>
            <p:cNvSpPr/>
            <p:nvPr/>
          </p:nvSpPr>
          <p:spPr>
            <a:xfrm>
              <a:off x="571472" y="1643050"/>
              <a:ext cx="7572428" cy="46434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 rot="16200000">
              <a:off x="-680041" y="3882153"/>
              <a:ext cx="310854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Normalized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  <a:r>
                <a:rPr lang="de-DE" dirty="0" err="1" smtClean="0">
                  <a:solidFill>
                    <a:schemeClr val="bg1"/>
                  </a:solidFill>
                </a:rPr>
                <a:t>intensity</a:t>
              </a:r>
              <a:r>
                <a:rPr lang="de-DE" dirty="0" smtClean="0">
                  <a:solidFill>
                    <a:schemeClr val="bg1"/>
                  </a:solidFill>
                </a:rPr>
                <a:t> / </a:t>
              </a:r>
              <a:r>
                <a:rPr lang="de-DE" dirty="0" err="1" smtClean="0">
                  <a:solidFill>
                    <a:schemeClr val="bg1"/>
                  </a:solidFill>
                </a:rPr>
                <a:t>arb</a:t>
              </a:r>
              <a:r>
                <a:rPr lang="de-DE" dirty="0" smtClean="0">
                  <a:solidFill>
                    <a:schemeClr val="bg1"/>
                  </a:solidFill>
                </a:rPr>
                <a:t>. </a:t>
              </a:r>
              <a:r>
                <a:rPr lang="de-DE" dirty="0">
                  <a:solidFill>
                    <a:schemeClr val="bg1"/>
                  </a:solidFill>
                </a:rPr>
                <a:t>u</a:t>
              </a:r>
              <a:r>
                <a:rPr lang="de-DE" dirty="0" smtClean="0">
                  <a:solidFill>
                    <a:schemeClr val="bg1"/>
                  </a:solidFill>
                </a:rPr>
                <a:t>.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1714488"/>
              <a:ext cx="6429420" cy="414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feld 12"/>
            <p:cNvSpPr txBox="1"/>
            <p:nvPr/>
          </p:nvSpPr>
          <p:spPr>
            <a:xfrm>
              <a:off x="3000364" y="5857892"/>
              <a:ext cx="219803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Binding </a:t>
              </a:r>
              <a:r>
                <a:rPr lang="de-DE" dirty="0" err="1" smtClean="0">
                  <a:solidFill>
                    <a:schemeClr val="bg1"/>
                  </a:solidFill>
                </a:rPr>
                <a:t>energy</a:t>
              </a:r>
              <a:r>
                <a:rPr lang="de-DE" dirty="0" smtClean="0">
                  <a:solidFill>
                    <a:schemeClr val="bg1"/>
                  </a:solidFill>
                </a:rPr>
                <a:t> / eV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1928794" y="2143116"/>
            <a:ext cx="3357586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Monomer </a:t>
            </a:r>
          </a:p>
          <a:p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Excitation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energy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= 17.1 eV</a:t>
            </a:r>
            <a:endParaRPr lang="de-DE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57950" y="357187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3p</a:t>
            </a:r>
            <a:r>
              <a:rPr lang="de-DE" baseline="-25000" dirty="0" smtClean="0">
                <a:solidFill>
                  <a:schemeClr val="bg1"/>
                </a:solidFill>
              </a:rPr>
              <a:t>1/2</a:t>
            </a:r>
            <a:endParaRPr lang="de-DE" baseline="-250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786446" y="221455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3p</a:t>
            </a:r>
            <a:r>
              <a:rPr lang="de-DE" baseline="-25000" dirty="0" smtClean="0">
                <a:solidFill>
                  <a:schemeClr val="bg1"/>
                </a:solidFill>
              </a:rPr>
              <a:t>3/2</a:t>
            </a:r>
            <a:endParaRPr lang="de-DE" baseline="-25000" dirty="0">
              <a:solidFill>
                <a:schemeClr val="bg1"/>
              </a:solidFill>
            </a:endParaRP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571472" y="1643050"/>
            <a:ext cx="7572428" cy="46434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680041" y="3882153"/>
            <a:ext cx="310854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Normalized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intensity</a:t>
            </a:r>
            <a:r>
              <a:rPr lang="de-DE" dirty="0" smtClean="0">
                <a:solidFill>
                  <a:schemeClr val="bg1"/>
                </a:solidFill>
              </a:rPr>
              <a:t> / </a:t>
            </a:r>
            <a:r>
              <a:rPr lang="de-DE" dirty="0" err="1" smtClean="0">
                <a:solidFill>
                  <a:schemeClr val="bg1"/>
                </a:solidFill>
              </a:rPr>
              <a:t>arb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>
                <a:solidFill>
                  <a:schemeClr val="bg1"/>
                </a:solidFill>
              </a:rPr>
              <a:t>u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355AB8-E586-4DC0-8163-9BC9D5FC1B5F}" type="datetime1">
              <a:rPr lang="de-DE" smtClean="0"/>
              <a:pPr/>
              <a:t>05.02.2014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85720" y="785794"/>
            <a:ext cx="7467600" cy="85724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Argon Cluster (&lt;N&gt; = 191)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49605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feld 15"/>
          <p:cNvSpPr txBox="1"/>
          <p:nvPr/>
        </p:nvSpPr>
        <p:spPr>
          <a:xfrm>
            <a:off x="3143240" y="5715016"/>
            <a:ext cx="219803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Binding </a:t>
            </a:r>
            <a:r>
              <a:rPr lang="de-DE" dirty="0" err="1" smtClean="0">
                <a:solidFill>
                  <a:schemeClr val="bg1"/>
                </a:solidFill>
              </a:rPr>
              <a:t>energy</a:t>
            </a:r>
            <a:r>
              <a:rPr lang="de-DE" dirty="0" smtClean="0">
                <a:solidFill>
                  <a:schemeClr val="bg1"/>
                </a:solidFill>
              </a:rPr>
              <a:t> / eV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85918" y="2143116"/>
            <a:ext cx="3000396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Cluster  + Monomer</a:t>
            </a:r>
          </a:p>
          <a:p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Excitation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energy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= 17.1 eV</a:t>
            </a:r>
            <a:endParaRPr lang="de-DE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857224" y="1785926"/>
            <a:ext cx="7143800" cy="40719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668178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7FEA55B-DF8B-4DA8-8A40-BD349637A9F2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85720" y="785794"/>
            <a:ext cx="7467600" cy="85724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Argon Cluster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669131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000240"/>
            <a:ext cx="6691313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000240"/>
            <a:ext cx="668655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000240"/>
            <a:ext cx="6681788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2000240"/>
            <a:ext cx="6681788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2000240"/>
            <a:ext cx="667702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2000240"/>
            <a:ext cx="668655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2000240"/>
            <a:ext cx="668655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38" y="2000240"/>
            <a:ext cx="66770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38" y="2000240"/>
            <a:ext cx="66770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1538" y="2000240"/>
            <a:ext cx="66770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1538" y="2000240"/>
            <a:ext cx="66865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Ellipse 40"/>
          <p:cNvSpPr/>
          <p:nvPr/>
        </p:nvSpPr>
        <p:spPr>
          <a:xfrm>
            <a:off x="3857620" y="4214818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58086" y="3972608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4042906" y="3815218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4143372" y="3357562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4243838" y="3042782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4357686" y="3029400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4429124" y="3057296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4542972" y="3242582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4599896" y="3343048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4672466" y="3472542"/>
            <a:ext cx="142876" cy="142876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33" name="Pfeil nach rechts 32"/>
          <p:cNvSpPr/>
          <p:nvPr/>
        </p:nvSpPr>
        <p:spPr>
          <a:xfrm>
            <a:off x="3929058" y="4429132"/>
            <a:ext cx="857256" cy="214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3714744" y="471488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dE</a:t>
            </a:r>
            <a:r>
              <a:rPr lang="de-DE" dirty="0" smtClean="0">
                <a:solidFill>
                  <a:schemeClr val="bg1"/>
                </a:solidFill>
              </a:rPr>
              <a:t> = 0.7eV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357950" y="1714488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seen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Feulner</a:t>
            </a:r>
            <a:r>
              <a:rPr lang="de-DE" dirty="0" smtClean="0"/>
              <a:t> et al.</a:t>
            </a:r>
            <a:r>
              <a:rPr lang="de-DE" baseline="30000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unpublished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)</a:t>
            </a:r>
          </a:p>
          <a:p>
            <a:r>
              <a:rPr lang="de-DE" dirty="0" smtClean="0"/>
              <a:t>on </a:t>
            </a:r>
            <a:r>
              <a:rPr lang="de-DE" dirty="0" err="1" smtClean="0"/>
              <a:t>monocrystalline</a:t>
            </a:r>
            <a:r>
              <a:rPr lang="de-DE" dirty="0" smtClean="0"/>
              <a:t> </a:t>
            </a:r>
            <a:r>
              <a:rPr lang="de-DE" dirty="0" err="1" smtClean="0"/>
              <a:t>argon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Also </a:t>
            </a:r>
            <a:r>
              <a:rPr lang="de-DE" dirty="0" err="1" smtClean="0"/>
              <a:t>visible</a:t>
            </a:r>
            <a:r>
              <a:rPr lang="de-DE" dirty="0" smtClean="0"/>
              <a:t> on </a:t>
            </a:r>
            <a:r>
              <a:rPr lang="de-DE" dirty="0" err="1" smtClean="0"/>
              <a:t>polycrystalline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: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357950" y="414338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Schwentner</a:t>
            </a:r>
            <a:r>
              <a:rPr lang="de-DE" dirty="0" smtClean="0"/>
              <a:t> et al. Phys. </a:t>
            </a:r>
            <a:r>
              <a:rPr lang="de-DE" dirty="0" err="1" smtClean="0"/>
              <a:t>Rev</a:t>
            </a:r>
            <a:r>
              <a:rPr lang="de-DE" dirty="0" smtClean="0"/>
              <a:t>. </a:t>
            </a:r>
            <a:r>
              <a:rPr lang="de-DE" dirty="0" err="1" smtClean="0"/>
              <a:t>Lett</a:t>
            </a:r>
            <a:r>
              <a:rPr lang="de-DE" dirty="0" smtClean="0"/>
              <a:t>. </a:t>
            </a:r>
            <a:r>
              <a:rPr lang="de-DE" b="1" dirty="0" smtClean="0"/>
              <a:t>34</a:t>
            </a:r>
            <a:r>
              <a:rPr lang="de-DE" dirty="0" smtClean="0"/>
              <a:t>, 538 (1975) </a:t>
            </a:r>
            <a:endParaRPr lang="de-DE" b="1" baseline="30000" dirty="0"/>
          </a:p>
        </p:txBody>
      </p:sp>
      <p:pic>
        <p:nvPicPr>
          <p:cNvPr id="7" name="Grafik 6" descr="17-contour-fig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4968047" cy="464347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85720" y="714356"/>
            <a:ext cx="7467600" cy="78581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Argon Cluster (&lt;N&gt; = 1700)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hemispherical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analyzer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29BCDA5-CA1A-4D0D-972B-A35E239E41BB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85720" y="714356"/>
            <a:ext cx="7467600" cy="78581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Argon Monomer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Grafik 9" descr="map_monomer Ko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7358" y="817230"/>
            <a:ext cx="4476911" cy="5985675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42844" y="928670"/>
            <a:ext cx="8786874" cy="54292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talk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TIFF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facility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FLASH</a:t>
            </a:r>
          </a:p>
          <a:p>
            <a:pPr marL="1179576" lvl="2" indent="-274320">
              <a:spcBef>
                <a:spcPct val="20000"/>
              </a:spcBef>
              <a:buClr>
                <a:schemeClr val="accent1"/>
              </a:buClr>
              <a:buSzPct val="90000"/>
              <a:buFont typeface="Courier New" pitchFamily="49" charset="0"/>
              <a:buChar char="o"/>
            </a:pPr>
            <a:r>
              <a:rPr lang="de-DE" sz="2400" dirty="0" smtClean="0"/>
              <a:t>Ion </a:t>
            </a:r>
            <a:r>
              <a:rPr lang="de-DE" sz="2400" dirty="0" err="1" smtClean="0"/>
              <a:t>fragment</a:t>
            </a:r>
            <a:r>
              <a:rPr lang="de-DE" sz="2400" dirty="0" smtClean="0"/>
              <a:t> </a:t>
            </a:r>
            <a:r>
              <a:rPr lang="de-DE" sz="2400" dirty="0" err="1" smtClean="0"/>
              <a:t>spectroscopy</a:t>
            </a:r>
            <a:endParaRPr lang="de-DE" sz="240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Extension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e-DE" sz="2400" dirty="0" smtClean="0"/>
              <a:t>TIFF </a:t>
            </a:r>
            <a:r>
              <a:rPr lang="de-DE" sz="2400" dirty="0" err="1" smtClean="0"/>
              <a:t>and</a:t>
            </a:r>
            <a:r>
              <a:rPr lang="de-DE" sz="2400" dirty="0" smtClean="0"/>
              <a:t> f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irst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experiments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FLASH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9576" lvl="2" indent="-274320">
              <a:spcBef>
                <a:spcPct val="20000"/>
              </a:spcBef>
              <a:buClr>
                <a:schemeClr val="accent1"/>
              </a:buClr>
              <a:buSzPct val="90000"/>
              <a:buFont typeface="Courier New" pitchFamily="49" charset="0"/>
              <a:buChar char="o"/>
            </a:pP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9576" lvl="2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Experiments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tests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BESSY (</a:t>
            </a:r>
            <a:r>
              <a:rPr kumimoji="0" lang="de-DE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introducing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experiments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tests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TIFF 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9576" lvl="2" indent="-274320">
              <a:spcBef>
                <a:spcPct val="20000"/>
              </a:spcBef>
              <a:buClr>
                <a:schemeClr val="accent1"/>
              </a:buClr>
              <a:buSzPct val="90000"/>
              <a:buFont typeface="Courier New" pitchFamily="49" charset="0"/>
              <a:buChar char="o"/>
            </a:pP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Planned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experiments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FLASH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1472" y="99161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	</a:t>
            </a:r>
            <a:r>
              <a:rPr lang="de-DE" b="1" dirty="0" err="1" smtClean="0"/>
              <a:t>Introduction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47668A5-1065-4037-B6B0-D99981ABC8B7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85720" y="714356"/>
            <a:ext cx="7467600" cy="78581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Argon Cluster (&lt;N&gt; = 24)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Grafik 10" descr="map_n24 Ko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64934" y="635340"/>
            <a:ext cx="4714046" cy="6300838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353066D-66BE-41C7-98D5-81A3FEFE1D4F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85720" y="714356"/>
            <a:ext cx="7467600" cy="78581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Argon Cluster (&lt;N&gt; = 42)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Grafik 12" descr="map_n42 Ko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300838" cy="4714046"/>
          </a:xfrm>
          <a:prstGeom prst="rect">
            <a:avLst/>
          </a:prstGeom>
        </p:spPr>
      </p:pic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31B5B1E-8B4E-48F2-BA36-494C6392BEBA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85720" y="714356"/>
            <a:ext cx="7467600" cy="78581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Argon Cluster (&lt;N&gt; = 96)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Grafik 10" descr="map_n96 Ko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64934" y="635340"/>
            <a:ext cx="4714046" cy="6300838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C47A93F-64F3-45E3-BEA5-564024268FF0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85720" y="714356"/>
            <a:ext cx="7467600" cy="78581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Argon Cluster (&lt;N&gt; = 190)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Grafik 10" descr="map_n191 Ko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300838" cy="4714046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Inhaltsplatzhalter 10"/>
          <p:cNvSpPr>
            <a:spLocks noGrp="1"/>
          </p:cNvSpPr>
          <p:nvPr>
            <p:ph idx="1"/>
          </p:nvPr>
        </p:nvSpPr>
        <p:spPr>
          <a:xfrm>
            <a:off x="285720" y="928670"/>
            <a:ext cx="8429684" cy="857256"/>
          </a:xfrm>
        </p:spPr>
        <p:txBody>
          <a:bodyPr/>
          <a:lstStyle/>
          <a:p>
            <a:pPr>
              <a:buNone/>
            </a:pPr>
            <a:r>
              <a:rPr lang="de-DE" sz="2400" dirty="0" smtClean="0">
                <a:latin typeface="+mj-lt"/>
              </a:rPr>
              <a:t>Cluster </a:t>
            </a:r>
            <a:r>
              <a:rPr lang="de-DE" sz="2400" dirty="0" err="1" smtClean="0">
                <a:latin typeface="+mj-lt"/>
              </a:rPr>
              <a:t>size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distribution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according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to</a:t>
            </a:r>
            <a:r>
              <a:rPr lang="de-DE" sz="2400" dirty="0" smtClean="0">
                <a:latin typeface="+mj-lt"/>
              </a:rPr>
              <a:t> Ar 3s </a:t>
            </a:r>
            <a:r>
              <a:rPr lang="de-DE" sz="2400" dirty="0" err="1" smtClean="0">
                <a:latin typeface="+mj-lt"/>
              </a:rPr>
              <a:t>bulk</a:t>
            </a:r>
            <a:r>
              <a:rPr lang="de-DE" sz="2400" dirty="0" smtClean="0">
                <a:latin typeface="+mj-lt"/>
              </a:rPr>
              <a:t> – </a:t>
            </a:r>
            <a:r>
              <a:rPr lang="de-DE" sz="2400" dirty="0" err="1" smtClean="0">
                <a:latin typeface="+mj-lt"/>
              </a:rPr>
              <a:t>surface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ratio</a:t>
            </a:r>
            <a:endParaRPr lang="de-DE" sz="2400" dirty="0" smtClean="0">
              <a:latin typeface="+mj-lt"/>
            </a:endParaRPr>
          </a:p>
          <a:p>
            <a:pPr lvl="1">
              <a:buNone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440942" y="4084226"/>
            <a:ext cx="310854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Normalized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intensity</a:t>
            </a:r>
            <a:r>
              <a:rPr lang="de-DE" dirty="0" smtClean="0">
                <a:solidFill>
                  <a:schemeClr val="bg1"/>
                </a:solidFill>
              </a:rPr>
              <a:t> / </a:t>
            </a:r>
            <a:r>
              <a:rPr lang="de-DE" dirty="0" err="1" smtClean="0">
                <a:solidFill>
                  <a:schemeClr val="bg1"/>
                </a:solidFill>
              </a:rPr>
              <a:t>arb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>
                <a:solidFill>
                  <a:schemeClr val="bg1"/>
                </a:solidFill>
              </a:rPr>
              <a:t>u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 descr="bulk_surface_plot_n1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00240"/>
            <a:ext cx="6629447" cy="4143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" name="Rechteck 19"/>
          <p:cNvSpPr/>
          <p:nvPr/>
        </p:nvSpPr>
        <p:spPr>
          <a:xfrm>
            <a:off x="857224" y="5805504"/>
            <a:ext cx="6643734" cy="5524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71670" y="428625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Monomer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29058" y="428625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Surface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rot="16200000" flipH="1">
            <a:off x="4429124" y="478632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715008" y="4286256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Volume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rot="5400000">
            <a:off x="5715008" y="471488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357554" y="60007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kinetic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energy</a:t>
            </a:r>
            <a:r>
              <a:rPr lang="de-DE" dirty="0" smtClean="0">
                <a:solidFill>
                  <a:schemeClr val="bg1"/>
                </a:solidFill>
              </a:rPr>
              <a:t> / eV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429256" y="4500570"/>
            <a:ext cx="357190" cy="71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786314" y="4572008"/>
            <a:ext cx="357190" cy="71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143240" y="4052892"/>
            <a:ext cx="357190" cy="71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214414" y="578645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60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500430" y="578645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61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786446" y="578645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62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28596" y="2500306"/>
          <a:ext cx="7858180" cy="1828800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619393"/>
                <a:gridCol w="2741796"/>
                <a:gridCol w="249699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&lt;N&gt; after </a:t>
                      </a:r>
                      <a:r>
                        <a:rPr lang="de-DE" dirty="0" err="1" smtClean="0"/>
                        <a:t>scaling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law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Measured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area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bulk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surface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&lt;N&gt; </a:t>
                      </a:r>
                      <a:r>
                        <a:rPr lang="de-DE" dirty="0" err="1" smtClean="0"/>
                        <a:t>estimated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from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bulk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surface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ratio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40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0.63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160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90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0.7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200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150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0.9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300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Inhaltsplatzhalter 10"/>
          <p:cNvSpPr>
            <a:spLocks noGrp="1"/>
          </p:cNvSpPr>
          <p:nvPr>
            <p:ph idx="1"/>
          </p:nvPr>
        </p:nvSpPr>
        <p:spPr>
          <a:xfrm>
            <a:off x="285720" y="928670"/>
            <a:ext cx="8429684" cy="857256"/>
          </a:xfrm>
        </p:spPr>
        <p:txBody>
          <a:bodyPr/>
          <a:lstStyle/>
          <a:p>
            <a:pPr>
              <a:buNone/>
            </a:pPr>
            <a:r>
              <a:rPr lang="de-DE" sz="2400" dirty="0" err="1" smtClean="0">
                <a:latin typeface="+mj-lt"/>
              </a:rPr>
              <a:t>Comparison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of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the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estimated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sizes</a:t>
            </a:r>
            <a:endParaRPr lang="de-DE" sz="2400" dirty="0" smtClean="0">
              <a:latin typeface="+mj-lt"/>
            </a:endParaRPr>
          </a:p>
          <a:p>
            <a:pPr lvl="1">
              <a:buNone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944A94-C2A7-495E-B178-F94AE3DFC729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500034" y="1428736"/>
            <a:ext cx="7467600" cy="4525963"/>
          </a:xfrm>
        </p:spPr>
        <p:txBody>
          <a:bodyPr/>
          <a:lstStyle/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dispersion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already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clusters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(&lt;N&gt; ≈ 100)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lang="de-DE" sz="3000" noProof="0" dirty="0" err="1" smtClean="0"/>
              <a:t>experimentally</a:t>
            </a:r>
            <a:r>
              <a:rPr lang="de-DE" sz="3000" noProof="0" dirty="0" smtClean="0"/>
              <a:t> </a:t>
            </a:r>
            <a:r>
              <a:rPr lang="de-DE" sz="3000" noProof="0" dirty="0" err="1" smtClean="0"/>
              <a:t>seen</a:t>
            </a:r>
            <a:r>
              <a:rPr lang="de-DE" sz="3000" noProof="0" dirty="0" smtClean="0"/>
              <a:t> </a:t>
            </a:r>
            <a:r>
              <a:rPr lang="de-DE" sz="3000" noProof="0" dirty="0" err="1" smtClean="0"/>
              <a:t>for</a:t>
            </a:r>
            <a:r>
              <a:rPr lang="de-DE" sz="3000" noProof="0" dirty="0" smtClean="0"/>
              <a:t> </a:t>
            </a:r>
            <a:r>
              <a:rPr lang="de-DE" sz="3000" noProof="0" dirty="0" err="1" smtClean="0"/>
              <a:t>the</a:t>
            </a:r>
            <a:r>
              <a:rPr lang="de-DE" sz="3000" noProof="0" dirty="0" smtClean="0"/>
              <a:t> </a:t>
            </a:r>
            <a:r>
              <a:rPr lang="de-DE" sz="3000" noProof="0" dirty="0" err="1" smtClean="0"/>
              <a:t>first</a:t>
            </a:r>
            <a:r>
              <a:rPr lang="de-DE" sz="3000" noProof="0" dirty="0" smtClean="0"/>
              <a:t> time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Dispersion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unoriented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systems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335024" lvl="2" indent="-384048">
              <a:spcBef>
                <a:spcPct val="200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lang="de-DE" sz="3000" noProof="0" dirty="0" err="1" smtClean="0"/>
              <a:t>dispersion</a:t>
            </a:r>
            <a:r>
              <a:rPr lang="de-DE" sz="3000" noProof="0" dirty="0" smtClean="0"/>
              <a:t> </a:t>
            </a:r>
            <a:r>
              <a:rPr lang="de-DE" sz="3000" noProof="0" dirty="0" err="1" smtClean="0"/>
              <a:t>along</a:t>
            </a:r>
            <a:r>
              <a:rPr lang="de-DE" sz="3000" noProof="0" dirty="0" smtClean="0"/>
              <a:t> </a:t>
            </a:r>
            <a:r>
              <a:rPr lang="de-DE" sz="3000" noProof="0" dirty="0" smtClean="0">
                <a:sym typeface="Symbol"/>
              </a:rPr>
              <a:t>L, </a:t>
            </a:r>
            <a:r>
              <a:rPr lang="de-DE" sz="3000" dirty="0" smtClean="0">
                <a:sym typeface="Symbol"/>
              </a:rPr>
              <a:t>X </a:t>
            </a:r>
            <a:r>
              <a:rPr lang="de-DE" sz="3000" dirty="0" err="1" smtClean="0">
                <a:sym typeface="Symbol"/>
              </a:rPr>
              <a:t>and</a:t>
            </a:r>
            <a:r>
              <a:rPr lang="de-DE" sz="3000" dirty="0" smtClean="0">
                <a:sym typeface="Symbol"/>
              </a:rPr>
              <a:t> </a:t>
            </a:r>
            <a:r>
              <a:rPr lang="de-DE" sz="3000" dirty="0" err="1" smtClean="0">
                <a:sym typeface="Symbol"/>
              </a:rPr>
              <a:t>other</a:t>
            </a:r>
            <a:r>
              <a:rPr lang="de-DE" sz="3000" dirty="0" smtClean="0">
                <a:sym typeface="Symbol"/>
              </a:rPr>
              <a:t> </a:t>
            </a:r>
            <a:r>
              <a:rPr lang="de-DE" sz="3000" dirty="0" err="1" smtClean="0">
                <a:sym typeface="Symbol"/>
              </a:rPr>
              <a:t>directions</a:t>
            </a:r>
            <a:r>
              <a:rPr lang="de-DE" sz="3000" dirty="0" smtClean="0">
                <a:sym typeface="Symbol"/>
              </a:rPr>
              <a:t> </a:t>
            </a:r>
            <a:r>
              <a:rPr lang="de-DE" sz="3000" dirty="0" err="1" smtClean="0">
                <a:sym typeface="Symbol"/>
              </a:rPr>
              <a:t>are</a:t>
            </a:r>
            <a:r>
              <a:rPr lang="de-DE" sz="3000" dirty="0" smtClean="0">
                <a:sym typeface="Symbol"/>
              </a:rPr>
              <a:t> </a:t>
            </a:r>
            <a:r>
              <a:rPr lang="de-DE" sz="3000" dirty="0" err="1" smtClean="0">
                <a:sym typeface="Symbol"/>
              </a:rPr>
              <a:t>very</a:t>
            </a:r>
            <a:r>
              <a:rPr lang="de-DE" sz="3000" dirty="0" smtClean="0">
                <a:sym typeface="Symbol"/>
              </a:rPr>
              <a:t> </a:t>
            </a:r>
            <a:r>
              <a:rPr lang="de-DE" sz="3000" dirty="0" err="1" smtClean="0">
                <a:sym typeface="Symbol"/>
              </a:rPr>
              <a:t>similar</a:t>
            </a:r>
            <a:r>
              <a:rPr lang="de-DE" sz="3000" dirty="0" smtClean="0">
                <a:sym typeface="Symbol"/>
              </a:rPr>
              <a:t>, </a:t>
            </a:r>
            <a:r>
              <a:rPr lang="de-DE" sz="3000" dirty="0" err="1" smtClean="0">
                <a:sym typeface="Symbol"/>
              </a:rPr>
              <a:t>or</a:t>
            </a:r>
            <a:endParaRPr lang="de-DE" sz="3000" dirty="0" smtClean="0">
              <a:sym typeface="Symbol"/>
            </a:endParaRPr>
          </a:p>
          <a:p>
            <a:pPr marL="1335024" lvl="2" indent="-384048">
              <a:spcBef>
                <a:spcPct val="200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only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correctly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oriented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clusters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are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selected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</a:t>
            </a:r>
            <a:r>
              <a:rPr lang="de-DE" b="1" dirty="0" err="1" smtClean="0"/>
              <a:t>argon</a:t>
            </a:r>
            <a:r>
              <a:rPr lang="de-DE" b="1" dirty="0" smtClean="0"/>
              <a:t> band </a:t>
            </a:r>
            <a:r>
              <a:rPr lang="de-DE" b="1" dirty="0" err="1" smtClean="0"/>
              <a:t>structure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28596" y="1071546"/>
            <a:ext cx="7467600" cy="4786346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/>
              <a:t>Bottle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fine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photoelectron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E/</a:t>
            </a:r>
            <a:r>
              <a:rPr lang="de-DE" dirty="0" smtClean="0">
                <a:sym typeface="Symbol"/>
              </a:rPr>
              <a:t></a:t>
            </a:r>
            <a:r>
              <a:rPr lang="de-DE" dirty="0" smtClean="0"/>
              <a:t>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20 </a:t>
            </a:r>
            <a:r>
              <a:rPr lang="de-DE" dirty="0" err="1" smtClean="0"/>
              <a:t>achieved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-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coincidences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Tests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Xenon NOO </a:t>
            </a:r>
            <a:r>
              <a:rPr lang="de-DE" dirty="0" err="1" smtClean="0"/>
              <a:t>Auger</a:t>
            </a:r>
            <a:r>
              <a:rPr lang="de-DE" dirty="0" smtClean="0"/>
              <a:t> </a:t>
            </a:r>
            <a:r>
              <a:rPr lang="de-DE" dirty="0" err="1" smtClean="0"/>
              <a:t>decay</a:t>
            </a:r>
            <a:endParaRPr lang="de-DE" dirty="0" smtClean="0"/>
          </a:p>
          <a:p>
            <a:pPr lvl="1"/>
            <a:r>
              <a:rPr lang="de-DE" dirty="0" smtClean="0"/>
              <a:t>Will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…</a:t>
            </a:r>
          </a:p>
          <a:p>
            <a:pPr lvl="1">
              <a:buNone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6D8C6B-784C-4F75-A6F0-729F78D3025F}" type="datetime1">
              <a:rPr lang="de-DE" smtClean="0"/>
              <a:pPr/>
              <a:t>05.02.2014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428860" y="557214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ETMD(3)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5429256" y="1357298"/>
            <a:ext cx="3286148" cy="45259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ETMD so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theoretical</a:t>
            </a:r>
            <a:r>
              <a:rPr lang="de-DE" sz="3000" dirty="0" err="1" smtClean="0"/>
              <a:t>ly</a:t>
            </a:r>
            <a:r>
              <a:rPr lang="de-DE" sz="3000" dirty="0" smtClean="0"/>
              <a:t> </a:t>
            </a:r>
            <a:r>
              <a:rPr lang="de-DE" sz="3000" dirty="0" err="1" smtClean="0"/>
              <a:t>described</a:t>
            </a:r>
            <a:r>
              <a:rPr lang="de-DE" sz="3000" dirty="0" smtClean="0"/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electrons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generated</a:t>
            </a:r>
            <a:endParaRPr lang="de-DE" sz="3000" dirty="0" smtClean="0"/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Coinc</a:t>
            </a:r>
            <a:r>
              <a:rPr lang="de-DE" sz="2200" dirty="0" err="1" smtClean="0"/>
              <a:t>idence</a:t>
            </a:r>
            <a:r>
              <a:rPr lang="de-DE" sz="2200" dirty="0" smtClean="0"/>
              <a:t> </a:t>
            </a:r>
            <a:r>
              <a:rPr lang="de-DE" sz="2200" dirty="0" err="1" smtClean="0"/>
              <a:t>measurement</a:t>
            </a:r>
            <a:r>
              <a:rPr lang="de-DE" sz="2200" dirty="0" smtClean="0"/>
              <a:t>!</a:t>
            </a: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ionic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fragments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de-DE" sz="3000" noProof="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de-DE" sz="3000" noProof="0" dirty="0" smtClean="0"/>
              <a:t>In Ar-</a:t>
            </a:r>
            <a:r>
              <a:rPr lang="de-DE" sz="3000" noProof="0" dirty="0" err="1" smtClean="0"/>
              <a:t>Kr</a:t>
            </a:r>
            <a:r>
              <a:rPr lang="de-DE" sz="3000" noProof="0" dirty="0" smtClean="0"/>
              <a:t> </a:t>
            </a:r>
            <a:r>
              <a:rPr lang="de-DE" sz="3000" noProof="0" dirty="0" err="1" smtClean="0"/>
              <a:t>other</a:t>
            </a:r>
            <a:r>
              <a:rPr lang="de-DE" sz="3000" noProof="0" dirty="0" smtClean="0"/>
              <a:t> </a:t>
            </a:r>
            <a:r>
              <a:rPr lang="de-DE" sz="3000" noProof="0" dirty="0" err="1" smtClean="0"/>
              <a:t>channels</a:t>
            </a:r>
            <a:r>
              <a:rPr lang="de-DE" sz="3000" noProof="0" dirty="0" smtClean="0"/>
              <a:t> </a:t>
            </a:r>
            <a:r>
              <a:rPr lang="de-DE" sz="3000" noProof="0" dirty="0" err="1" smtClean="0"/>
              <a:t>are</a:t>
            </a:r>
            <a:r>
              <a:rPr lang="de-DE" sz="3000" noProof="0" dirty="0" smtClean="0"/>
              <a:t> </a:t>
            </a:r>
            <a:r>
              <a:rPr lang="de-DE" sz="3000" noProof="0" dirty="0" err="1" smtClean="0"/>
              <a:t>supressed</a:t>
            </a:r>
            <a:r>
              <a:rPr lang="de-DE" sz="3000" noProof="0" dirty="0" smtClean="0"/>
              <a:t> (ICD)</a:t>
            </a:r>
            <a:endParaRPr kumimoji="0" lang="de-DE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ETMD</a:t>
            </a:r>
            <a:endParaRPr lang="de-DE" b="1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76612"/>
            <a:ext cx="7500990" cy="46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071934" y="5929330"/>
            <a:ext cx="178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T.O.F. / </a:t>
            </a:r>
            <a:r>
              <a:rPr lang="de-DE" dirty="0" err="1" smtClean="0"/>
              <a:t>channel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38217" y="339075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counts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571604" y="857232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Ar-</a:t>
            </a:r>
            <a:r>
              <a:rPr lang="de-DE" dirty="0" err="1" smtClean="0"/>
              <a:t>Kr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(5% </a:t>
            </a:r>
            <a:r>
              <a:rPr lang="de-DE" dirty="0" err="1" smtClean="0"/>
              <a:t>Kr</a:t>
            </a:r>
            <a:r>
              <a:rPr lang="de-DE" dirty="0" smtClean="0"/>
              <a:t> </a:t>
            </a:r>
            <a:r>
              <a:rPr lang="de-DE" dirty="0" err="1" smtClean="0"/>
              <a:t>coexpansion</a:t>
            </a:r>
            <a:r>
              <a:rPr lang="de-DE" dirty="0" smtClean="0"/>
              <a:t>) </a:t>
            </a:r>
            <a:r>
              <a:rPr lang="de-DE" dirty="0" err="1" smtClean="0"/>
              <a:t>hv</a:t>
            </a:r>
            <a:r>
              <a:rPr lang="de-DE" dirty="0" smtClean="0"/>
              <a:t> = 37eV 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rot="5400000">
            <a:off x="1250133" y="3036091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357290" y="250030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 3p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85786" y="407194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Kr</a:t>
            </a:r>
            <a:r>
              <a:rPr lang="de-DE" dirty="0" smtClean="0"/>
              <a:t> 4p</a:t>
            </a:r>
            <a:endParaRPr lang="de-DE" dirty="0"/>
          </a:p>
        </p:txBody>
      </p:sp>
      <p:cxnSp>
        <p:nvCxnSpPr>
          <p:cNvPr id="18" name="Gerade Verbindung mit Pfeil 17"/>
          <p:cNvCxnSpPr>
            <a:stCxn id="17" idx="0"/>
          </p:cNvCxnSpPr>
          <p:nvPr/>
        </p:nvCxnSpPr>
        <p:spPr>
          <a:xfrm rot="5400000" flipH="1" flipV="1">
            <a:off x="969811" y="3755901"/>
            <a:ext cx="500066" cy="132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rot="5400000">
            <a:off x="2357422" y="2928934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643174" y="257174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Kr</a:t>
            </a:r>
            <a:r>
              <a:rPr lang="de-DE" dirty="0" smtClean="0"/>
              <a:t> 4s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3000364" y="31432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 3s</a:t>
            </a:r>
            <a:endParaRPr lang="de-DE" dirty="0"/>
          </a:p>
        </p:txBody>
      </p:sp>
      <p:cxnSp>
        <p:nvCxnSpPr>
          <p:cNvPr id="29" name="Gerade Verbindung mit Pfeil 28"/>
          <p:cNvCxnSpPr/>
          <p:nvPr/>
        </p:nvCxnSpPr>
        <p:spPr>
          <a:xfrm rot="5400000">
            <a:off x="2857488" y="3500438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500298" y="485776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Ar 3s </a:t>
            </a:r>
            <a:r>
              <a:rPr lang="de-DE" b="1" dirty="0" err="1" smtClean="0"/>
              <a:t>bulk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surface</a:t>
            </a:r>
            <a:endParaRPr lang="de-DE" b="1" dirty="0"/>
          </a:p>
        </p:txBody>
      </p:sp>
      <p:cxnSp>
        <p:nvCxnSpPr>
          <p:cNvPr id="31" name="Gerade Verbindung mit Pfeil 30"/>
          <p:cNvCxnSpPr/>
          <p:nvPr/>
        </p:nvCxnSpPr>
        <p:spPr>
          <a:xfrm rot="5400000" flipH="1" flipV="1">
            <a:off x="2000629" y="4285859"/>
            <a:ext cx="11430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19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ETMD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7158" y="99161"/>
            <a:ext cx="84296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TIFF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FLASH</a:t>
            </a:r>
            <a:endParaRPr lang="de-DE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6611779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F15D7F-9749-48B8-8F9E-9D1D3D1DEA6F}" type="datetime1">
              <a:rPr lang="de-DE" sz="1000" smtClean="0">
                <a:solidFill>
                  <a:srgbClr val="F8F8F8">
                    <a:shade val="50000"/>
                  </a:srgbClr>
                </a:solidFill>
              </a:rPr>
              <a:pPr/>
              <a:t>05.02.2014</a:t>
            </a:fld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5429256" y="121442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TIFF </a:t>
            </a:r>
            <a:r>
              <a:rPr lang="de-DE" dirty="0" err="1" smtClean="0"/>
              <a:t>at</a:t>
            </a:r>
            <a:r>
              <a:rPr lang="de-DE" dirty="0" smtClean="0"/>
              <a:t> FLASH</a:t>
            </a:r>
            <a:endParaRPr lang="de-DE" dirty="0"/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pic>
        <p:nvPicPr>
          <p:cNvPr id="29" name="Grafik 28" descr="ti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714356"/>
            <a:ext cx="7143800" cy="5683239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1571604" y="3571876"/>
            <a:ext cx="1428760" cy="2857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214282" y="3643314"/>
            <a:ext cx="29289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targets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Fragment </a:t>
            </a:r>
            <a:r>
              <a:rPr lang="de-DE" dirty="0" err="1" smtClean="0"/>
              <a:t>spectroscopy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Wide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species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otherwise</a:t>
            </a:r>
            <a:r>
              <a:rPr lang="de-DE" dirty="0" smtClean="0"/>
              <a:t> not </a:t>
            </a:r>
            <a:r>
              <a:rPr lang="de-DE" dirty="0" err="1" smtClean="0"/>
              <a:t>accessible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Fast beam -&gt; neutral </a:t>
            </a:r>
            <a:r>
              <a:rPr lang="de-DE" dirty="0" err="1" smtClean="0"/>
              <a:t>detection</a:t>
            </a:r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nhaltsplatzhalter 5" descr="876-detai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33816" y="1774031"/>
            <a:ext cx="3124200" cy="352425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22" name="Grafik 21" descr="876-sc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06687" y="1357298"/>
            <a:ext cx="3382369" cy="4786346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4071934" y="126681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atin typeface="Arial" pitchFamily="34" charset="0"/>
                <a:cs typeface="Arial" pitchFamily="34" charset="0"/>
              </a:rPr>
              <a:t>Coincidence Counts</a:t>
            </a: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-243301" y="423163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 3p (random coinc.)</a:t>
            </a:r>
            <a:endParaRPr lang="de-DE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 rot="16200000">
            <a:off x="562885" y="286608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 3s cluster component</a:t>
            </a:r>
            <a:endParaRPr lang="de-DE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 rot="16200000">
            <a:off x="1835944" y="245028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 3p inelastic scattering</a:t>
            </a:r>
            <a:endParaRPr lang="de-DE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786182" y="5500702"/>
            <a:ext cx="35719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357686" y="548856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latin typeface="Arial" pitchFamily="34" charset="0"/>
                <a:cs typeface="Arial" pitchFamily="34" charset="0"/>
              </a:rPr>
              <a:t>time-of-flight (electron 2)</a:t>
            </a:r>
            <a:endParaRPr lang="de-DE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rot="16200000">
            <a:off x="5245507" y="3499644"/>
            <a:ext cx="35719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 rot="16200000">
            <a:off x="5811691" y="348750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time-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flight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electron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1)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500166" y="714356"/>
            <a:ext cx="260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Clusters: Kr core, Ar shell</a:t>
            </a:r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20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ETMD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830136"/>
            <a:ext cx="7420765" cy="524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285984" y="100010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hv</a:t>
            </a:r>
            <a:r>
              <a:rPr lang="de-DE" dirty="0" smtClean="0">
                <a:solidFill>
                  <a:schemeClr val="bg1"/>
                </a:solidFill>
              </a:rPr>
              <a:t> = 32eV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57686" y="8572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Preliminary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ETMD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71472" y="1357298"/>
            <a:ext cx="7467600" cy="45259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spectroscopic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observation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ETMD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detection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efficiency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almost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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acceptance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angle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de-DE" sz="30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Detection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kinetic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electrons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de-DE" sz="30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de-DE" sz="3000" dirty="0" err="1" smtClean="0"/>
              <a:t>Very</a:t>
            </a:r>
            <a:r>
              <a:rPr lang="de-DE" sz="3000" dirty="0" smtClean="0"/>
              <a:t> well </a:t>
            </a:r>
            <a:r>
              <a:rPr lang="de-DE" sz="3000" dirty="0" err="1" smtClean="0"/>
              <a:t>suited</a:t>
            </a:r>
            <a:r>
              <a:rPr lang="de-DE" sz="3000" dirty="0" smtClean="0"/>
              <a:t> </a:t>
            </a:r>
            <a:r>
              <a:rPr lang="de-DE" sz="3000" dirty="0" err="1" smtClean="0"/>
              <a:t>for</a:t>
            </a:r>
            <a:r>
              <a:rPr lang="de-DE" sz="3000" dirty="0" smtClean="0"/>
              <a:t> </a:t>
            </a:r>
            <a:r>
              <a:rPr lang="de-DE" sz="3000" dirty="0" err="1" smtClean="0"/>
              <a:t>coincidence</a:t>
            </a:r>
            <a:r>
              <a:rPr lang="de-DE" sz="3000" dirty="0" smtClean="0"/>
              <a:t> </a:t>
            </a:r>
            <a:r>
              <a:rPr lang="de-DE" sz="3000" dirty="0" err="1" smtClean="0"/>
              <a:t>measurements</a:t>
            </a:r>
            <a:r>
              <a:rPr lang="de-DE" sz="3000" dirty="0" smtClean="0"/>
              <a:t>…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Tests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BESSY – ETMD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7158" y="99161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76" lvl="1" indent="-274320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de-DE" sz="2000" b="1" dirty="0" smtClean="0"/>
              <a:t>New </a:t>
            </a:r>
            <a:r>
              <a:rPr lang="de-DE" sz="2000" b="1" dirty="0" err="1" smtClean="0"/>
              <a:t>experiments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tests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TIFF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00034" y="928670"/>
            <a:ext cx="6858048" cy="45259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back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TIFF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improvements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30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resting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</a:t>
            </a:r>
            <a:r>
              <a:rPr lang="de-DE" sz="3000" dirty="0" smtClean="0"/>
              <a:t>..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 beam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E_kin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around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4400eV)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3000" noProof="0" dirty="0" smtClean="0"/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de-DE" sz="3000" dirty="0" err="1" smtClean="0"/>
              <a:t>Measurements</a:t>
            </a:r>
            <a:r>
              <a:rPr lang="de-DE" sz="3000" dirty="0" smtClean="0"/>
              <a:t> </a:t>
            </a:r>
            <a:r>
              <a:rPr lang="de-DE" sz="3000" dirty="0" err="1" smtClean="0"/>
              <a:t>at</a:t>
            </a:r>
            <a:r>
              <a:rPr lang="de-DE" sz="3000" dirty="0" smtClean="0"/>
              <a:t> TIFF </a:t>
            </a:r>
            <a:r>
              <a:rPr lang="de-DE" sz="3000" dirty="0" err="1" smtClean="0"/>
              <a:t>using</a:t>
            </a:r>
            <a:r>
              <a:rPr lang="de-DE" sz="3000" dirty="0" smtClean="0"/>
              <a:t> an </a:t>
            </a:r>
            <a:r>
              <a:rPr lang="de-DE" sz="3000" dirty="0" err="1" smtClean="0"/>
              <a:t>optical</a:t>
            </a:r>
            <a:r>
              <a:rPr lang="de-DE" sz="3000" dirty="0" smtClean="0"/>
              <a:t> </a:t>
            </a:r>
            <a:r>
              <a:rPr lang="de-DE" sz="3000" dirty="0" err="1" smtClean="0"/>
              <a:t>laser</a:t>
            </a:r>
            <a:r>
              <a:rPr lang="de-DE" sz="3000" dirty="0" smtClean="0"/>
              <a:t> </a:t>
            </a:r>
            <a:r>
              <a:rPr lang="de-DE" sz="3000" dirty="0" err="1" smtClean="0"/>
              <a:t>system</a:t>
            </a:r>
            <a:r>
              <a:rPr lang="de-DE" sz="3000" dirty="0" smtClean="0"/>
              <a:t> </a:t>
            </a:r>
            <a:endParaRPr kumimoji="0" lang="de-DE" sz="3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bottle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plus neutral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detector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behind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</a:t>
            </a:r>
            <a:endParaRPr lang="de-DE" sz="3000" dirty="0" smtClean="0"/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  <a:defRPr/>
            </a:pP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neutral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coincidences</a:t>
            </a:r>
            <a:endParaRPr kumimoji="0" lang="de-DE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Mag. bottle electron spectroscopy on an ion beam at FLASH	  Heidelberg 2010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28596" y="4071942"/>
          <a:ext cx="7858180" cy="1828800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619393"/>
                <a:gridCol w="2741796"/>
                <a:gridCol w="2496991"/>
              </a:tblGrid>
              <a:tr h="640080">
                <a:tc>
                  <a:txBody>
                    <a:bodyPr/>
                    <a:lstStyle/>
                    <a:p>
                      <a:r>
                        <a:rPr lang="de-DE" dirty="0" smtClean="0"/>
                        <a:t>Light </a:t>
                      </a:r>
                      <a:r>
                        <a:rPr lang="de-DE" dirty="0" err="1" smtClean="0"/>
                        <a:t>source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Expected</a:t>
                      </a:r>
                      <a:r>
                        <a:rPr lang="de-DE" dirty="0" smtClean="0"/>
                        <a:t> countrate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Achieved</a:t>
                      </a:r>
                      <a:r>
                        <a:rPr lang="de-DE" baseline="0" dirty="0" smtClean="0"/>
                        <a:t> countrate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>
                          <a:latin typeface="+mj-lt"/>
                        </a:rPr>
                        <a:t>optical</a:t>
                      </a:r>
                      <a:r>
                        <a:rPr lang="de-DE" sz="2000" dirty="0" smtClean="0">
                          <a:latin typeface="+mj-lt"/>
                        </a:rPr>
                        <a:t> </a:t>
                      </a:r>
                      <a:r>
                        <a:rPr lang="de-DE" sz="2000" dirty="0" err="1" smtClean="0">
                          <a:latin typeface="+mj-lt"/>
                        </a:rPr>
                        <a:t>laser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15 Hz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10 - 15 Hz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FLASH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0.7 Hz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0.015 Hz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FLASH</a:t>
                      </a:r>
                      <a:r>
                        <a:rPr lang="de-DE" sz="2000" baseline="0" dirty="0" smtClean="0">
                          <a:latin typeface="+mj-lt"/>
                        </a:rPr>
                        <a:t> </a:t>
                      </a:r>
                      <a:r>
                        <a:rPr lang="de-DE" sz="2000" baseline="0" dirty="0" err="1" smtClean="0">
                          <a:latin typeface="+mj-lt"/>
                        </a:rPr>
                        <a:t>upgrade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19 Hz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-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57158" y="99161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76" lvl="1" indent="-274320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de-DE" sz="2000" b="1" dirty="0" smtClean="0"/>
              <a:t>New </a:t>
            </a:r>
            <a:r>
              <a:rPr lang="de-DE" sz="2000" b="1" dirty="0" err="1" smtClean="0"/>
              <a:t>experiments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tests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TIFF 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28596" y="857232"/>
            <a:ext cx="8429684" cy="321471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back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TIFF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improvements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OH</a:t>
            </a:r>
            <a:r>
              <a:rPr kumimoji="0" lang="de-DE" sz="3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30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</a:t>
            </a:r>
            <a:r>
              <a:rPr kumimoji="0" lang="de-D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beamfinder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overlap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procedure</a:t>
            </a: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de-DE" sz="30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de-DE" sz="3000" dirty="0" err="1" smtClean="0"/>
              <a:t>Improved</a:t>
            </a:r>
            <a:r>
              <a:rPr lang="de-DE" sz="3000" dirty="0" smtClean="0"/>
              <a:t> </a:t>
            </a:r>
            <a:r>
              <a:rPr lang="de-DE" sz="3000" dirty="0" err="1" smtClean="0"/>
              <a:t>electron</a:t>
            </a:r>
            <a:r>
              <a:rPr lang="de-DE" sz="3000" dirty="0" smtClean="0"/>
              <a:t> </a:t>
            </a:r>
            <a:r>
              <a:rPr lang="de-DE" sz="3000" dirty="0" err="1" smtClean="0"/>
              <a:t>spectrometer</a:t>
            </a:r>
            <a:endParaRPr lang="de-DE" sz="30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3800" dirty="0" smtClean="0"/>
              <a:t>Countrates (</a:t>
            </a:r>
            <a:r>
              <a:rPr lang="de-DE" sz="3800" dirty="0" err="1" smtClean="0"/>
              <a:t>normalized</a:t>
            </a:r>
            <a:r>
              <a:rPr lang="de-DE" sz="3800" dirty="0" smtClean="0"/>
              <a:t> </a:t>
            </a:r>
            <a:r>
              <a:rPr lang="de-DE" sz="3800" dirty="0" err="1" smtClean="0"/>
              <a:t>to</a:t>
            </a:r>
            <a:r>
              <a:rPr lang="de-DE" sz="3800" dirty="0" smtClean="0"/>
              <a:t> </a:t>
            </a:r>
            <a:r>
              <a:rPr lang="de-DE" sz="3800" dirty="0" err="1" smtClean="0"/>
              <a:t>photon</a:t>
            </a:r>
            <a:r>
              <a:rPr lang="de-DE" sz="3800" dirty="0" smtClean="0"/>
              <a:t> </a:t>
            </a:r>
            <a:r>
              <a:rPr lang="de-DE" sz="3800" dirty="0" err="1" smtClean="0"/>
              <a:t>flux</a:t>
            </a:r>
            <a:r>
              <a:rPr lang="de-DE" sz="3800" dirty="0" smtClean="0"/>
              <a:t> </a:t>
            </a:r>
            <a:r>
              <a:rPr lang="de-DE" sz="3800" dirty="0" err="1" smtClean="0"/>
              <a:t>from</a:t>
            </a:r>
            <a:r>
              <a:rPr lang="de-DE" sz="3800" dirty="0" smtClean="0"/>
              <a:t> </a:t>
            </a:r>
            <a:r>
              <a:rPr lang="de-DE" sz="3800" dirty="0" err="1" smtClean="0"/>
              <a:t>optical</a:t>
            </a:r>
            <a:r>
              <a:rPr lang="de-DE" sz="3800" dirty="0" smtClean="0"/>
              <a:t> </a:t>
            </a:r>
            <a:r>
              <a:rPr lang="de-DE" sz="3800" dirty="0" err="1" smtClean="0"/>
              <a:t>laser</a:t>
            </a:r>
            <a:r>
              <a:rPr lang="de-DE" sz="3800" dirty="0" smtClean="0"/>
              <a:t> / </a:t>
            </a:r>
            <a:r>
              <a:rPr lang="de-DE" sz="3800" dirty="0" err="1" smtClean="0"/>
              <a:t>target</a:t>
            </a:r>
            <a:r>
              <a:rPr lang="de-DE" sz="3800" dirty="0" smtClean="0"/>
              <a:t> </a:t>
            </a:r>
            <a:r>
              <a:rPr lang="de-DE" sz="3800" dirty="0" err="1" smtClean="0"/>
              <a:t>density</a:t>
            </a:r>
            <a:r>
              <a:rPr lang="de-DE" sz="3800" dirty="0" smtClean="0"/>
              <a:t>):</a:t>
            </a:r>
            <a:endParaRPr kumimoji="0" lang="de-DE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43438" y="714356"/>
            <a:ext cx="408958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Doppler </a:t>
            </a:r>
            <a:r>
              <a:rPr lang="de-DE" dirty="0" err="1" smtClean="0"/>
              <a:t>shift</a:t>
            </a:r>
            <a:r>
              <a:rPr lang="de-DE" dirty="0" smtClean="0"/>
              <a:t> =</a:t>
            </a:r>
          </a:p>
          <a:p>
            <a:endParaRPr lang="de-DE" dirty="0"/>
          </a:p>
          <a:p>
            <a:r>
              <a:rPr lang="de-DE" dirty="0" smtClean="0"/>
              <a:t>|</a:t>
            </a:r>
            <a:r>
              <a:rPr lang="de-DE" dirty="0" err="1" smtClean="0"/>
              <a:t>v</a:t>
            </a:r>
            <a:r>
              <a:rPr lang="de-DE" baseline="-25000" dirty="0" err="1" smtClean="0"/>
              <a:t>e</a:t>
            </a:r>
            <a:r>
              <a:rPr lang="de-DE" dirty="0" smtClean="0"/>
              <a:t>|=</a:t>
            </a:r>
            <a:r>
              <a:rPr lang="de-DE" dirty="0" err="1" smtClean="0"/>
              <a:t>sqrt</a:t>
            </a:r>
            <a:r>
              <a:rPr lang="de-DE" dirty="0" smtClean="0"/>
              <a:t>(|v</a:t>
            </a:r>
            <a:r>
              <a:rPr lang="de-DE" baseline="-25000" dirty="0" smtClean="0"/>
              <a:t>ei</a:t>
            </a:r>
            <a:r>
              <a:rPr lang="de-DE" dirty="0" smtClean="0"/>
              <a:t>|</a:t>
            </a:r>
            <a:r>
              <a:rPr lang="de-DE" baseline="30000" dirty="0" smtClean="0"/>
              <a:t>2</a:t>
            </a:r>
            <a:r>
              <a:rPr lang="de-DE" dirty="0" smtClean="0"/>
              <a:t>+|v</a:t>
            </a:r>
            <a:r>
              <a:rPr lang="de-DE" baseline="-25000" dirty="0" smtClean="0"/>
              <a:t>i</a:t>
            </a:r>
            <a:r>
              <a:rPr lang="de-DE" dirty="0" smtClean="0"/>
              <a:t>|</a:t>
            </a:r>
            <a:r>
              <a:rPr lang="de-DE" baseline="30000" dirty="0" smtClean="0"/>
              <a:t>2</a:t>
            </a:r>
            <a:r>
              <a:rPr lang="de-DE" dirty="0" smtClean="0"/>
              <a:t>+2cos(</a:t>
            </a:r>
            <a:r>
              <a:rPr lang="de-DE" dirty="0" smtClean="0">
                <a:sym typeface="Symbol"/>
              </a:rPr>
              <a:t></a:t>
            </a:r>
            <a:r>
              <a:rPr lang="de-DE" dirty="0" smtClean="0"/>
              <a:t>)|</a:t>
            </a:r>
            <a:r>
              <a:rPr lang="de-DE" dirty="0" err="1" smtClean="0"/>
              <a:t>v</a:t>
            </a:r>
            <a:r>
              <a:rPr lang="de-DE" baseline="-25000" dirty="0" err="1" smtClean="0"/>
              <a:t>ei</a:t>
            </a:r>
            <a:r>
              <a:rPr lang="de-DE" dirty="0" smtClean="0"/>
              <a:t>||</a:t>
            </a:r>
            <a:r>
              <a:rPr lang="de-DE" dirty="0" err="1" smtClean="0"/>
              <a:t>v</a:t>
            </a:r>
            <a:r>
              <a:rPr lang="de-DE" baseline="-25000" dirty="0" err="1" smtClean="0"/>
              <a:t>i</a:t>
            </a:r>
            <a:r>
              <a:rPr lang="de-DE" dirty="0" smtClean="0"/>
              <a:t>|)</a:t>
            </a:r>
          </a:p>
          <a:p>
            <a:endParaRPr lang="de-DE" dirty="0"/>
          </a:p>
          <a:p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v</a:t>
            </a:r>
            <a:r>
              <a:rPr lang="de-DE" sz="1600" baseline="-25000" dirty="0" err="1" smtClean="0"/>
              <a:t>ei</a:t>
            </a:r>
            <a:r>
              <a:rPr lang="de-DE" sz="1600" baseline="-25000" dirty="0" smtClean="0"/>
              <a:t> </a:t>
            </a:r>
            <a:r>
              <a:rPr lang="de-DE" sz="1600" dirty="0" smtClean="0"/>
              <a:t>= </a:t>
            </a:r>
            <a:r>
              <a:rPr lang="de-DE" sz="1600" dirty="0" err="1" smtClean="0"/>
              <a:t>electron</a:t>
            </a:r>
            <a:r>
              <a:rPr lang="de-DE" sz="1600" dirty="0" smtClean="0"/>
              <a:t> </a:t>
            </a:r>
            <a:r>
              <a:rPr lang="de-DE" sz="1600" dirty="0" err="1" smtClean="0"/>
              <a:t>velocity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seen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</a:p>
          <a:p>
            <a:r>
              <a:rPr lang="de-DE" sz="1600" dirty="0" err="1" smtClean="0"/>
              <a:t>resting</a:t>
            </a:r>
            <a:r>
              <a:rPr lang="de-DE" sz="1600" dirty="0" smtClean="0"/>
              <a:t> </a:t>
            </a:r>
            <a:r>
              <a:rPr lang="de-DE" sz="1600" dirty="0" err="1" smtClean="0"/>
              <a:t>target</a:t>
            </a:r>
            <a:endParaRPr lang="de-DE" sz="1600" dirty="0"/>
          </a:p>
        </p:txBody>
      </p:sp>
      <p:sp>
        <p:nvSpPr>
          <p:cNvPr id="7" name="Pfeil nach unten 6"/>
          <p:cNvSpPr/>
          <p:nvPr/>
        </p:nvSpPr>
        <p:spPr>
          <a:xfrm rot="5400000">
            <a:off x="1857356" y="332882"/>
            <a:ext cx="285752" cy="3143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643174" y="2130974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Ion beam (</a:t>
            </a:r>
            <a:r>
              <a:rPr lang="de-DE" dirty="0" err="1" smtClean="0"/>
              <a:t>v</a:t>
            </a:r>
            <a:r>
              <a:rPr lang="de-DE" baseline="-25000" dirty="0" err="1" smtClean="0"/>
              <a:t>i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1000100" y="1047262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 rot="13282866">
            <a:off x="1092103" y="1432039"/>
            <a:ext cx="785818" cy="142876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ogen 11"/>
          <p:cNvSpPr/>
          <p:nvPr/>
        </p:nvSpPr>
        <p:spPr>
          <a:xfrm rot="16200000">
            <a:off x="857224" y="1261576"/>
            <a:ext cx="1057276" cy="914400"/>
          </a:xfrm>
          <a:prstGeom prst="arc">
            <a:avLst>
              <a:gd name="adj1" fmla="val 15564768"/>
              <a:gd name="adj2" fmla="val 2013236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000100" y="140445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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214414" y="845090"/>
            <a:ext cx="9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electron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14282" y="2857496"/>
            <a:ext cx="64294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Additionally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Electron</a:t>
            </a:r>
            <a:r>
              <a:rPr lang="de-DE" dirty="0" smtClean="0"/>
              <a:t> angular </a:t>
            </a:r>
            <a:r>
              <a:rPr lang="de-DE" dirty="0" err="1" smtClean="0"/>
              <a:t>distribution</a:t>
            </a:r>
            <a:r>
              <a:rPr lang="de-DE" dirty="0" smtClean="0"/>
              <a:t> =</a:t>
            </a:r>
          </a:p>
          <a:p>
            <a:endParaRPr lang="de-DE" dirty="0"/>
          </a:p>
          <a:p>
            <a:r>
              <a:rPr lang="de-DE" dirty="0" smtClean="0"/>
              <a:t>P(</a:t>
            </a:r>
            <a:r>
              <a:rPr lang="de-DE" dirty="0" smtClean="0">
                <a:sym typeface="Symbol"/>
              </a:rPr>
              <a:t>,)</a:t>
            </a:r>
            <a:r>
              <a:rPr lang="de-DE" dirty="0" err="1" smtClean="0">
                <a:sym typeface="Symbol"/>
              </a:rPr>
              <a:t>dcos</a:t>
            </a:r>
            <a:r>
              <a:rPr lang="de-DE" dirty="0" smtClean="0">
                <a:sym typeface="Symbol"/>
              </a:rPr>
              <a:t>()=[0.5- /4+0.75 cos</a:t>
            </a:r>
            <a:r>
              <a:rPr lang="de-DE" baseline="30000" dirty="0" smtClean="0">
                <a:sym typeface="Symbol"/>
              </a:rPr>
              <a:t>2</a:t>
            </a:r>
            <a:r>
              <a:rPr lang="de-DE" dirty="0" smtClean="0">
                <a:sym typeface="Symbol"/>
              </a:rPr>
              <a:t>()]</a:t>
            </a:r>
            <a:r>
              <a:rPr lang="de-DE" dirty="0" err="1" smtClean="0">
                <a:sym typeface="Symbol"/>
              </a:rPr>
              <a:t>dcos</a:t>
            </a:r>
            <a:r>
              <a:rPr lang="de-DE" dirty="0" smtClean="0">
                <a:sym typeface="Symbol"/>
              </a:rPr>
              <a:t>()</a:t>
            </a:r>
            <a:endParaRPr lang="de-DE" dirty="0" smtClean="0"/>
          </a:p>
          <a:p>
            <a:endParaRPr lang="de-DE" dirty="0"/>
          </a:p>
          <a:p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smtClean="0">
                <a:sym typeface="Symbol"/>
              </a:rPr>
              <a:t> = </a:t>
            </a:r>
            <a:r>
              <a:rPr lang="de-DE" sz="1600" dirty="0" err="1" smtClean="0">
                <a:sym typeface="Symbol"/>
              </a:rPr>
              <a:t>anisotropy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parameter</a:t>
            </a:r>
            <a:endParaRPr lang="de-DE" sz="1600" dirty="0"/>
          </a:p>
        </p:txBody>
      </p:sp>
      <p:sp>
        <p:nvSpPr>
          <p:cNvPr id="18" name="Stern mit 5 Zacken 17"/>
          <p:cNvSpPr/>
          <p:nvPr/>
        </p:nvSpPr>
        <p:spPr>
          <a:xfrm>
            <a:off x="1714480" y="1702346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594135"/>
            <a:ext cx="8572560" cy="59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20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7158" y="99161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76" lvl="1" indent="-274320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de-DE" sz="2000" b="1" dirty="0" smtClean="0"/>
              <a:t>New </a:t>
            </a:r>
            <a:r>
              <a:rPr lang="de-DE" sz="2000" b="1" dirty="0" err="1" smtClean="0"/>
              <a:t>experiments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tests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TIFF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0034" y="928671"/>
            <a:ext cx="6858048" cy="114300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de-DE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O</a:t>
            </a:r>
            <a:r>
              <a:rPr kumimoji="0" lang="de-DE" sz="3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lang="de-DE" sz="3000" baseline="30000" dirty="0" smtClean="0"/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2200" dirty="0" smtClean="0"/>
              <a:t>266nm (4.7 eV) / 10 Hz </a:t>
            </a:r>
            <a:r>
              <a:rPr lang="de-DE" sz="2200" dirty="0" err="1" smtClean="0"/>
              <a:t>laser</a:t>
            </a:r>
            <a:endParaRPr lang="de-DE" sz="2200" dirty="0" smtClean="0"/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2200" dirty="0" smtClean="0"/>
              <a:t>~ 4400 eV / 3 </a:t>
            </a:r>
            <a:r>
              <a:rPr lang="de-DE" sz="2200" dirty="0" err="1" smtClean="0"/>
              <a:t>nA</a:t>
            </a:r>
            <a:r>
              <a:rPr lang="de-DE" sz="2200" dirty="0" smtClean="0"/>
              <a:t> </a:t>
            </a:r>
            <a:r>
              <a:rPr lang="de-DE" sz="2200" dirty="0" err="1" smtClean="0"/>
              <a:t>ion</a:t>
            </a:r>
            <a:r>
              <a:rPr lang="de-DE" sz="2200" dirty="0" smtClean="0"/>
              <a:t> beam</a:t>
            </a:r>
          </a:p>
          <a:p>
            <a:pPr marL="877824" lvl="1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de-DE" sz="3000" dirty="0" smtClean="0"/>
          </a:p>
        </p:txBody>
      </p:sp>
      <p:sp>
        <p:nvSpPr>
          <p:cNvPr id="10" name="Pfeil nach rechts 9"/>
          <p:cNvSpPr/>
          <p:nvPr/>
        </p:nvSpPr>
        <p:spPr>
          <a:xfrm rot="16200000">
            <a:off x="78550" y="4024081"/>
            <a:ext cx="150019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500034" y="4917056"/>
            <a:ext cx="64294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500034" y="3273982"/>
            <a:ext cx="64294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357290" y="4131238"/>
            <a:ext cx="64294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357290" y="4488428"/>
            <a:ext cx="64294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42844" y="49884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hv</a:t>
            </a:r>
            <a:r>
              <a:rPr lang="de-DE" dirty="0" smtClean="0"/>
              <a:t> + O</a:t>
            </a:r>
            <a:r>
              <a:rPr lang="de-DE" baseline="30000" dirty="0" smtClean="0"/>
              <a:t>-</a:t>
            </a:r>
            <a:endParaRPr lang="de-DE" baseline="30000" dirty="0"/>
          </a:p>
        </p:txBody>
      </p:sp>
      <p:sp>
        <p:nvSpPr>
          <p:cNvPr id="19" name="Pfeil nach unten 18"/>
          <p:cNvSpPr/>
          <p:nvPr/>
        </p:nvSpPr>
        <p:spPr>
          <a:xfrm rot="20276255">
            <a:off x="1102869" y="3325385"/>
            <a:ext cx="109085" cy="1106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 rot="19641455">
            <a:off x="1194893" y="3318714"/>
            <a:ext cx="123025" cy="758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42910" y="291679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2</a:t>
            </a:r>
            <a:r>
              <a:rPr lang="de-DE" dirty="0" smtClean="0"/>
              <a:t>P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571604" y="377404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1</a:t>
            </a:r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1571604" y="413123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3</a:t>
            </a:r>
            <a:r>
              <a:rPr lang="de-DE" dirty="0" smtClean="0"/>
              <a:t>P</a:t>
            </a:r>
            <a:endParaRPr lang="de-DE" dirty="0"/>
          </a:p>
        </p:txBody>
      </p:sp>
      <p:sp>
        <p:nvSpPr>
          <p:cNvPr id="27" name="Pfeil nach rechts 26"/>
          <p:cNvSpPr/>
          <p:nvPr/>
        </p:nvSpPr>
        <p:spPr>
          <a:xfrm>
            <a:off x="1076301" y="509803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1643042" y="49884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 +</a:t>
            </a:r>
            <a:endParaRPr lang="de-DE" baseline="30000" dirty="0"/>
          </a:p>
        </p:txBody>
      </p:sp>
      <p:cxnSp>
        <p:nvCxnSpPr>
          <p:cNvPr id="32" name="Form 31"/>
          <p:cNvCxnSpPr>
            <a:stCxn id="23" idx="3"/>
            <a:endCxn id="41" idx="0"/>
          </p:cNvCxnSpPr>
          <p:nvPr/>
        </p:nvCxnSpPr>
        <p:spPr>
          <a:xfrm>
            <a:off x="2007942" y="4315904"/>
            <a:ext cx="245829" cy="67259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krümmte Verbindung 33"/>
          <p:cNvCxnSpPr>
            <a:stCxn id="22" idx="3"/>
            <a:endCxn id="41" idx="3"/>
          </p:cNvCxnSpPr>
          <p:nvPr/>
        </p:nvCxnSpPr>
        <p:spPr>
          <a:xfrm>
            <a:off x="2007942" y="3958714"/>
            <a:ext cx="427930" cy="1214446"/>
          </a:xfrm>
          <a:prstGeom prst="curvedConnector3">
            <a:avLst>
              <a:gd name="adj1" fmla="val 1333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2071670" y="498849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</a:t>
            </a:r>
            <a:r>
              <a:rPr lang="de-DE" baseline="30000" dirty="0" smtClean="0"/>
              <a:t>-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2500298" y="413123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1.23eV</a:t>
            </a:r>
            <a:endParaRPr lang="de-DE" dirty="0"/>
          </a:p>
        </p:txBody>
      </p:sp>
      <p:sp>
        <p:nvSpPr>
          <p:cNvPr id="46" name="Textfeld 45"/>
          <p:cNvSpPr txBox="1"/>
          <p:nvPr/>
        </p:nvSpPr>
        <p:spPr>
          <a:xfrm>
            <a:off x="1714480" y="455986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3.23eV</a:t>
            </a:r>
            <a:endParaRPr lang="de-DE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8215370" cy="615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25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57158" y="99161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76" lvl="1" indent="-274320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de-DE" sz="2000" b="1" dirty="0" smtClean="0"/>
              <a:t>New </a:t>
            </a:r>
            <a:r>
              <a:rPr lang="de-DE" sz="2000" b="1" dirty="0" err="1" smtClean="0"/>
              <a:t>experiments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tests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TIFF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596" y="1142984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Fast </a:t>
            </a:r>
            <a:r>
              <a:rPr lang="de-DE" dirty="0" err="1" smtClean="0"/>
              <a:t>ion</a:t>
            </a:r>
            <a:r>
              <a:rPr lang="de-DE" dirty="0" smtClean="0"/>
              <a:t> beam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bottle</a:t>
            </a:r>
            <a:r>
              <a:rPr lang="de-DE" dirty="0" smtClean="0"/>
              <a:t> well </a:t>
            </a:r>
            <a:r>
              <a:rPr lang="de-DE" dirty="0" err="1" smtClean="0"/>
              <a:t>manageable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Countrates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15Hz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comparable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FLASH</a:t>
            </a:r>
          </a:p>
          <a:p>
            <a:endParaRPr lang="de-DE" dirty="0" smtClean="0"/>
          </a:p>
          <a:p>
            <a:r>
              <a:rPr lang="de-DE" dirty="0" smtClean="0"/>
              <a:t>Doppler </a:t>
            </a:r>
            <a:r>
              <a:rPr lang="de-DE" dirty="0" err="1" smtClean="0"/>
              <a:t>shift</a:t>
            </a:r>
            <a:r>
              <a:rPr lang="de-DE" dirty="0" smtClean="0"/>
              <a:t> plus 4</a:t>
            </a:r>
            <a:r>
              <a:rPr lang="de-DE" dirty="0" smtClean="0">
                <a:sym typeface="Symbol"/>
              </a:rPr>
              <a:t> </a:t>
            </a:r>
            <a:r>
              <a:rPr lang="de-DE" dirty="0" err="1" smtClean="0">
                <a:sym typeface="Symbol"/>
              </a:rPr>
              <a:t>detection</a:t>
            </a:r>
            <a:r>
              <a:rPr lang="de-DE" dirty="0" smtClean="0">
                <a:sym typeface="Symbol"/>
              </a:rPr>
              <a:t> angle </a:t>
            </a:r>
            <a:r>
              <a:rPr lang="de-DE" dirty="0" err="1" smtClean="0">
                <a:sym typeface="Symbol"/>
              </a:rPr>
              <a:t>even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allow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direct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measurement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beta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parameters</a:t>
            </a:r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r>
              <a:rPr lang="de-DE" dirty="0" smtClean="0">
                <a:sym typeface="Symbol"/>
              </a:rPr>
              <a:t>Neutral </a:t>
            </a:r>
            <a:r>
              <a:rPr lang="de-DE" dirty="0" err="1" smtClean="0">
                <a:sym typeface="Symbol"/>
              </a:rPr>
              <a:t>detector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allows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coinc</a:t>
            </a:r>
            <a:r>
              <a:rPr lang="de-DE" dirty="0" smtClean="0">
                <a:sym typeface="Symbol"/>
              </a:rPr>
              <a:t>. </a:t>
            </a:r>
            <a:r>
              <a:rPr lang="de-DE" dirty="0" err="1" smtClean="0">
                <a:sym typeface="Symbol"/>
              </a:rPr>
              <a:t>measurements</a:t>
            </a:r>
            <a:r>
              <a:rPr lang="de-DE" dirty="0" smtClean="0">
                <a:sym typeface="Symbol"/>
              </a:rPr>
              <a:t>…</a:t>
            </a:r>
          </a:p>
          <a:p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7158" y="99161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76" lvl="1" indent="-274320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de-DE" sz="2000" b="1" dirty="0" smtClean="0"/>
              <a:t>New </a:t>
            </a:r>
            <a:r>
              <a:rPr lang="de-DE" sz="2000" b="1" dirty="0" err="1" smtClean="0"/>
              <a:t>experiments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tests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TIFF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071546"/>
            <a:ext cx="8115328" cy="5286412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Beamtime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FLASH end </a:t>
            </a:r>
            <a:r>
              <a:rPr lang="de-DE" dirty="0" err="1" smtClean="0"/>
              <a:t>of</a:t>
            </a:r>
            <a:r>
              <a:rPr lang="de-DE" dirty="0" smtClean="0"/>
              <a:t> 2010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targets</a:t>
            </a:r>
            <a:r>
              <a:rPr lang="de-DE" dirty="0" smtClean="0"/>
              <a:t>: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(H</a:t>
            </a:r>
            <a:r>
              <a:rPr lang="de-DE" baseline="-25000" dirty="0" smtClean="0"/>
              <a:t>2</a:t>
            </a:r>
            <a:r>
              <a:rPr lang="de-DE" dirty="0" smtClean="0"/>
              <a:t>O)</a:t>
            </a:r>
            <a:r>
              <a:rPr lang="de-DE" baseline="-25000" dirty="0" err="1" smtClean="0"/>
              <a:t>n</a:t>
            </a:r>
            <a:r>
              <a:rPr lang="de-DE" dirty="0" err="1" smtClean="0"/>
              <a:t>H</a:t>
            </a:r>
            <a:r>
              <a:rPr lang="de-DE" baseline="30000" dirty="0" smtClean="0"/>
              <a:t>+</a:t>
            </a:r>
          </a:p>
          <a:p>
            <a:pPr lvl="2"/>
            <a:endParaRPr lang="de-DE" baseline="30000" dirty="0" smtClean="0"/>
          </a:p>
          <a:p>
            <a:pPr lvl="3"/>
            <a:r>
              <a:rPr lang="de-DE" dirty="0" err="1" smtClean="0"/>
              <a:t>Photoelectron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r>
              <a:rPr lang="de-DE" dirty="0" smtClean="0"/>
              <a:t>!</a:t>
            </a:r>
          </a:p>
          <a:p>
            <a:pPr lvl="3"/>
            <a:endParaRPr lang="de-DE" dirty="0" smtClean="0"/>
          </a:p>
          <a:p>
            <a:pPr lvl="3"/>
            <a:r>
              <a:rPr lang="de-DE" dirty="0" err="1" smtClean="0"/>
              <a:t>characterization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autoionization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(ICD)</a:t>
            </a:r>
          </a:p>
          <a:p>
            <a:pPr lvl="3"/>
            <a:endParaRPr lang="de-DE" dirty="0" smtClean="0"/>
          </a:p>
          <a:p>
            <a:pPr lvl="1"/>
            <a:r>
              <a:rPr lang="de-DE" dirty="0" smtClean="0"/>
              <a:t>Future </a:t>
            </a:r>
            <a:r>
              <a:rPr lang="de-DE" dirty="0" err="1" smtClean="0"/>
              <a:t>targets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(H</a:t>
            </a:r>
            <a:r>
              <a:rPr lang="de-DE" baseline="-25000" dirty="0" smtClean="0"/>
              <a:t>2</a:t>
            </a:r>
            <a:r>
              <a:rPr lang="de-DE" dirty="0" smtClean="0"/>
              <a:t>O)</a:t>
            </a:r>
            <a:r>
              <a:rPr lang="de-DE" baseline="-25000" dirty="0" smtClean="0"/>
              <a:t>n</a:t>
            </a:r>
            <a:r>
              <a:rPr lang="de-DE" baseline="30000" dirty="0" smtClean="0"/>
              <a:t>-</a:t>
            </a:r>
          </a:p>
          <a:p>
            <a:pPr lvl="2"/>
            <a:r>
              <a:rPr lang="de-DE" dirty="0" smtClean="0"/>
              <a:t>(H</a:t>
            </a:r>
            <a:r>
              <a:rPr lang="de-DE" baseline="-25000" dirty="0" smtClean="0"/>
              <a:t>2</a:t>
            </a:r>
            <a:r>
              <a:rPr lang="de-DE" dirty="0" smtClean="0"/>
              <a:t>O)</a:t>
            </a:r>
            <a:r>
              <a:rPr lang="de-DE" baseline="-25000" dirty="0" err="1" smtClean="0"/>
              <a:t>n</a:t>
            </a:r>
            <a:r>
              <a:rPr lang="de-DE" dirty="0" err="1" smtClean="0"/>
              <a:t>Li</a:t>
            </a:r>
            <a:r>
              <a:rPr lang="de-DE" baseline="30000" dirty="0" smtClean="0"/>
              <a:t>+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7158" y="99161"/>
            <a:ext cx="84296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Planned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experiments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FLASH</a:t>
            </a:r>
          </a:p>
          <a:p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596" y="1071546"/>
            <a:ext cx="7467600" cy="452596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de-DE" dirty="0" err="1" smtClean="0"/>
              <a:t>Improvements</a:t>
            </a:r>
            <a:r>
              <a:rPr lang="de-DE" dirty="0" smtClean="0"/>
              <a:t>…:</a:t>
            </a:r>
          </a:p>
          <a:p>
            <a:pPr lvl="2"/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plus FLASH (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bottle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mag. </a:t>
            </a:r>
            <a:r>
              <a:rPr lang="de-DE" dirty="0" err="1" smtClean="0"/>
              <a:t>bottle</a:t>
            </a:r>
            <a:endParaRPr lang="de-DE" dirty="0" smtClean="0"/>
          </a:p>
          <a:p>
            <a:pPr lvl="2"/>
            <a:r>
              <a:rPr lang="de-DE" dirty="0" smtClean="0"/>
              <a:t>neutral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coinc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(BG </a:t>
            </a:r>
            <a:r>
              <a:rPr lang="de-DE" dirty="0" err="1" smtClean="0"/>
              <a:t>reduction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beamfinder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experiences</a:t>
            </a:r>
            <a:r>
              <a:rPr lang="de-DE" dirty="0" smtClean="0"/>
              <a:t> </a:t>
            </a:r>
            <a:r>
              <a:rPr lang="de-DE" dirty="0" err="1" smtClean="0"/>
              <a:t>gained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anion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de-DE" dirty="0" smtClean="0"/>
          </a:p>
          <a:p>
            <a:pPr lvl="2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 smtClean="0"/>
          </a:p>
          <a:p>
            <a:pPr lvl="2"/>
            <a:r>
              <a:rPr lang="de-DE" dirty="0" err="1" smtClean="0"/>
              <a:t>interpretation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FLASH </a:t>
            </a:r>
            <a:r>
              <a:rPr lang="de-DE" dirty="0" err="1" smtClean="0"/>
              <a:t>improvements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 (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100 </a:t>
            </a:r>
            <a:r>
              <a:rPr lang="de-DE" dirty="0" smtClean="0">
                <a:sym typeface="Symbol"/>
              </a:rPr>
              <a:t>J (was 20)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r>
              <a:rPr lang="de-DE" dirty="0" smtClean="0"/>
              <a:t> (100</a:t>
            </a:r>
            <a:r>
              <a:rPr lang="de-DE" dirty="0" smtClean="0">
                <a:sym typeface="Symbol"/>
              </a:rPr>
              <a:t> </a:t>
            </a:r>
            <a:r>
              <a:rPr lang="de-DE" dirty="0" err="1" smtClean="0">
                <a:sym typeface="Symbol"/>
              </a:rPr>
              <a:t>Bunches</a:t>
            </a:r>
            <a:r>
              <a:rPr lang="de-DE" dirty="0" smtClean="0">
                <a:sym typeface="Symbol"/>
              </a:rPr>
              <a:t> (was 30)</a:t>
            </a:r>
            <a:r>
              <a:rPr lang="de-DE" dirty="0" smtClean="0"/>
              <a:t> )</a:t>
            </a:r>
          </a:p>
          <a:p>
            <a:pPr lvl="2"/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rep</a:t>
            </a:r>
            <a:r>
              <a:rPr lang="de-DE" dirty="0" smtClean="0"/>
              <a:t>. rate (10Hz (was 5))</a:t>
            </a:r>
          </a:p>
          <a:p>
            <a:pPr lvl="2"/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7158" y="99161"/>
            <a:ext cx="84296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Planned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experiments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FLASH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7158" y="99161"/>
            <a:ext cx="84296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Extension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TIFF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FLASH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an </a:t>
            </a:r>
            <a:r>
              <a:rPr lang="de-DE" sz="2000" b="1" dirty="0" err="1" smtClean="0"/>
              <a:t>electron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spectrometer</a:t>
            </a:r>
            <a:endParaRPr lang="de-DE" dirty="0" smtClean="0">
              <a:solidFill>
                <a:schemeClr val="tx1">
                  <a:lumMod val="6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6611779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F15D7F-9749-48B8-8F9E-9D1D3D1DEA6F}" type="datetime1">
              <a:rPr lang="de-DE" sz="1000" smtClean="0">
                <a:solidFill>
                  <a:srgbClr val="F8F8F8">
                    <a:shade val="50000"/>
                  </a:srgbClr>
                </a:solidFill>
              </a:rPr>
              <a:pPr/>
              <a:t>05.02.2014</a:t>
            </a:fld>
            <a:endParaRPr lang="de-DE" dirty="0"/>
          </a:p>
        </p:txBody>
      </p:sp>
      <p:pic>
        <p:nvPicPr>
          <p:cNvPr id="7" name="Grafik 6" descr="full_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643050"/>
            <a:ext cx="7470648" cy="4238244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>
          <a:xfrm rot="9665342">
            <a:off x="6640120" y="4926627"/>
            <a:ext cx="1071570" cy="21431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 rot="17655900">
            <a:off x="6568668" y="4354397"/>
            <a:ext cx="1071570" cy="21431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13825196">
            <a:off x="6697754" y="3294781"/>
            <a:ext cx="831700" cy="206388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10217683">
            <a:off x="4574025" y="3262482"/>
            <a:ext cx="2117610" cy="203796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3825196">
            <a:off x="3487003" y="3068315"/>
            <a:ext cx="1225241" cy="212892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 rot="20535518">
            <a:off x="6815588" y="5166530"/>
            <a:ext cx="1146468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Ion beam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 rot="10393049">
            <a:off x="3987259" y="2628091"/>
            <a:ext cx="3722525" cy="15852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 rot="21180622">
            <a:off x="5162002" y="22551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FLASH beam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Stern mit 5 Zacken 17"/>
          <p:cNvSpPr/>
          <p:nvPr/>
        </p:nvSpPr>
        <p:spPr>
          <a:xfrm>
            <a:off x="3428992" y="2786058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 mit 5 Zacken 18"/>
          <p:cNvSpPr/>
          <p:nvPr/>
        </p:nvSpPr>
        <p:spPr>
          <a:xfrm>
            <a:off x="1500166" y="3143248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374844">
            <a:off x="1790510" y="2973330"/>
            <a:ext cx="1530284" cy="17770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13825196">
            <a:off x="1749364" y="3651157"/>
            <a:ext cx="1001800" cy="191397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 rot="10217683">
            <a:off x="2576978" y="3773511"/>
            <a:ext cx="1561152" cy="194731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5429256" y="121442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TIFF </a:t>
            </a:r>
            <a:r>
              <a:rPr lang="de-DE" dirty="0" err="1" smtClean="0"/>
              <a:t>at</a:t>
            </a:r>
            <a:r>
              <a:rPr lang="de-DE" dirty="0" smtClean="0"/>
              <a:t> FLASH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928662" y="1285860"/>
            <a:ext cx="227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TIFF Jr. </a:t>
            </a:r>
            <a:r>
              <a:rPr lang="de-DE" dirty="0" err="1" smtClean="0"/>
              <a:t>and</a:t>
            </a:r>
            <a:r>
              <a:rPr lang="de-DE" dirty="0" smtClean="0"/>
              <a:t> ESPEC</a:t>
            </a:r>
            <a:endParaRPr lang="de-DE" dirty="0"/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000496" y="2857496"/>
            <a:ext cx="4071966" cy="2492990"/>
          </a:xfrm>
          <a:prstGeom prst="rect">
            <a:avLst/>
          </a:prstGeom>
          <a:solidFill>
            <a:schemeClr val="bg2">
              <a:lumMod val="75000"/>
              <a:lumOff val="25000"/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add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electron</a:t>
            </a:r>
            <a:r>
              <a:rPr lang="de-DE" sz="2000" dirty="0" smtClean="0"/>
              <a:t> </a:t>
            </a:r>
            <a:r>
              <a:rPr lang="de-DE" sz="2000" dirty="0" err="1" smtClean="0"/>
              <a:t>spectroscopy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existing</a:t>
            </a:r>
            <a:r>
              <a:rPr lang="de-DE" sz="2000" dirty="0" smtClean="0"/>
              <a:t> </a:t>
            </a:r>
            <a:r>
              <a:rPr lang="de-DE" sz="2000" dirty="0" err="1" smtClean="0"/>
              <a:t>setup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Switching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ion</a:t>
            </a:r>
            <a:r>
              <a:rPr lang="de-DE" sz="2000" dirty="0" smtClean="0"/>
              <a:t> beam </a:t>
            </a:r>
            <a:r>
              <a:rPr lang="de-DE" sz="2000" dirty="0" err="1" smtClean="0"/>
              <a:t>allows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experiments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same </a:t>
            </a:r>
            <a:r>
              <a:rPr lang="de-DE" sz="2000" dirty="0" err="1" smtClean="0"/>
              <a:t>target</a:t>
            </a:r>
            <a:endParaRPr lang="de-DE" sz="2000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>
            <a:spLocks/>
          </p:cNvSpPr>
          <p:nvPr/>
        </p:nvSpPr>
        <p:spPr>
          <a:xfrm>
            <a:off x="142844" y="928670"/>
            <a:ext cx="4071966" cy="350046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experiments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800" dirty="0" smtClean="0"/>
              <a:t>	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detachment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C. </a:t>
            </a:r>
            <a:r>
              <a:rPr lang="de-DE" sz="2600" dirty="0" err="1" smtClean="0"/>
              <a:t>Domesle</a:t>
            </a:r>
            <a:endParaRPr lang="de-DE" sz="260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Jordon-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Thaden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noProof="0" dirty="0" smtClean="0"/>
              <a:t>S. Klumpp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Lammich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noProof="0" dirty="0" smtClean="0"/>
              <a:t>M. Martins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de-DE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B. Pedersen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A. Wolf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 TEAM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286380" y="5357826"/>
            <a:ext cx="4286280" cy="128586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DFG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ASG</a:t>
            </a:r>
            <a:r>
              <a:rPr kumimoji="0" lang="de-DE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 MPG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Fonds der chem. Industrie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7158" y="99161"/>
            <a:ext cx="84296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Acknowledgements</a:t>
            </a:r>
            <a:endParaRPr lang="de-DE" sz="2000" b="1" dirty="0" smtClean="0"/>
          </a:p>
          <a:p>
            <a:endParaRPr lang="de-DE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5715008" y="1000108"/>
            <a:ext cx="5929354" cy="350046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Argon Bands: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O. </a:t>
            </a:r>
            <a:r>
              <a:rPr lang="de-DE" sz="2600" dirty="0" err="1" smtClean="0"/>
              <a:t>Björneholm</a:t>
            </a:r>
            <a:endParaRPr lang="de-DE" sz="260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P. </a:t>
            </a:r>
            <a:r>
              <a:rPr lang="de-DE" sz="2600" dirty="0" err="1" smtClean="0"/>
              <a:t>Feulner</a:t>
            </a:r>
            <a:endParaRPr lang="de-DE" sz="260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K. Horn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D. Menzel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noProof="0" dirty="0" smtClean="0"/>
              <a:t>G. </a:t>
            </a:r>
            <a:r>
              <a:rPr lang="de-DE" sz="2600" noProof="0" dirty="0" err="1" smtClean="0"/>
              <a:t>Öhrwall</a:t>
            </a:r>
            <a:endParaRPr lang="de-DE" sz="2600" noProof="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M. Scheffler</a:t>
            </a:r>
            <a:endParaRPr kumimoji="0" lang="de-DE" sz="2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A. </a:t>
            </a:r>
            <a:r>
              <a:rPr lang="de-DE" sz="2600" dirty="0" err="1" smtClean="0"/>
              <a:t>Stampfl</a:t>
            </a:r>
            <a:endParaRPr lang="de-DE" sz="260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G.P. Williams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BESSY SUPPORT</a:t>
            </a:r>
            <a:endParaRPr kumimoji="0" lang="de-DE" sz="2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0" y="5072074"/>
            <a:ext cx="3571900" cy="128588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ETMD: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L.S. </a:t>
            </a:r>
            <a:r>
              <a:rPr lang="de-DE" sz="2600" dirty="0" err="1" smtClean="0"/>
              <a:t>Cederbaum</a:t>
            </a:r>
            <a:endParaRPr lang="de-DE" sz="260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 </a:t>
            </a:r>
            <a:r>
              <a:rPr kumimoji="0" lang="de-D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Sisourat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BESSY SUPPORT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000364" y="2643182"/>
            <a:ext cx="2928958" cy="328614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Group: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T. </a:t>
            </a:r>
            <a:r>
              <a:rPr lang="de-DE" sz="2600" dirty="0" err="1" smtClean="0"/>
              <a:t>Arion</a:t>
            </a:r>
            <a:endParaRPr lang="de-DE" sz="260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noProof="0" dirty="0" smtClean="0"/>
              <a:t>S. Barth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A. Bradshaw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U. </a:t>
            </a:r>
            <a:r>
              <a:rPr lang="de-DE" sz="2600" dirty="0" err="1" smtClean="0"/>
              <a:t>Hergenhahn</a:t>
            </a:r>
            <a:endParaRPr lang="de-DE" sz="260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T. </a:t>
            </a:r>
            <a:r>
              <a:rPr lang="de-DE" sz="2600" dirty="0" err="1" smtClean="0"/>
              <a:t>Lischke</a:t>
            </a:r>
            <a:endParaRPr lang="de-DE" sz="2600" noProof="0" dirty="0" smtClean="0"/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M. Mucke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de-DE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H.-P. Rust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de-DE" sz="2600" dirty="0" smtClean="0"/>
              <a:t>V. Ullrich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490720" y="2357430"/>
            <a:ext cx="55883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9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THE END</a:t>
            </a:r>
            <a:endParaRPr lang="de-DE" sz="96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7158" y="99161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Extension </a:t>
            </a:r>
            <a:r>
              <a:rPr lang="de-DE" b="1" dirty="0" err="1" smtClean="0"/>
              <a:t>of</a:t>
            </a:r>
            <a:r>
              <a:rPr lang="de-DE" b="1" dirty="0" smtClean="0"/>
              <a:t> TIFF </a:t>
            </a:r>
            <a:r>
              <a:rPr lang="de-DE" b="1" dirty="0" err="1" smtClean="0"/>
              <a:t>with</a:t>
            </a:r>
            <a:r>
              <a:rPr lang="de-DE" b="1" dirty="0" smtClean="0"/>
              <a:t> an </a:t>
            </a:r>
            <a:r>
              <a:rPr lang="de-DE" b="1" dirty="0" err="1" smtClean="0"/>
              <a:t>electron</a:t>
            </a:r>
            <a:r>
              <a:rPr lang="de-DE" b="1" dirty="0" smtClean="0"/>
              <a:t> </a:t>
            </a:r>
            <a:r>
              <a:rPr lang="de-DE" b="1" dirty="0" err="1" smtClean="0"/>
              <a:t>spectrometer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28596" y="1071546"/>
            <a:ext cx="7786742" cy="5429288"/>
          </a:xfrm>
        </p:spPr>
        <p:txBody>
          <a:bodyPr>
            <a:normAutofit/>
          </a:bodyPr>
          <a:lstStyle/>
          <a:p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comissioning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in Hamburg</a:t>
            </a:r>
          </a:p>
          <a:p>
            <a:endParaRPr lang="de-DE" dirty="0" smtClean="0"/>
          </a:p>
          <a:p>
            <a:r>
              <a:rPr lang="de-DE" dirty="0" err="1" smtClean="0"/>
              <a:t>Achieved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ions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TIFF jr.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80 % </a:t>
            </a:r>
          </a:p>
          <a:p>
            <a:endParaRPr lang="de-DE" dirty="0" smtClean="0"/>
          </a:p>
          <a:p>
            <a:r>
              <a:rPr lang="de-DE" dirty="0" err="1" smtClean="0"/>
              <a:t>Pressure</a:t>
            </a:r>
            <a:r>
              <a:rPr lang="de-DE" dirty="0" smtClean="0"/>
              <a:t> in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 &lt; 2*10</a:t>
            </a:r>
            <a:r>
              <a:rPr lang="de-DE" baseline="30000" dirty="0" smtClean="0"/>
              <a:t>-10</a:t>
            </a:r>
            <a:r>
              <a:rPr lang="de-DE" dirty="0" smtClean="0"/>
              <a:t> </a:t>
            </a:r>
            <a:r>
              <a:rPr lang="de-DE" dirty="0" err="1" smtClean="0"/>
              <a:t>mBars</a:t>
            </a:r>
            <a:r>
              <a:rPr lang="de-DE" dirty="0" smtClean="0"/>
              <a:t> (</a:t>
            </a:r>
            <a:r>
              <a:rPr lang="de-DE" dirty="0" err="1" smtClean="0"/>
              <a:t>using</a:t>
            </a:r>
            <a:r>
              <a:rPr lang="de-DE" dirty="0" smtClean="0"/>
              <a:t> MPIK </a:t>
            </a:r>
            <a:r>
              <a:rPr lang="de-DE" dirty="0" err="1" smtClean="0"/>
              <a:t>bakeout</a:t>
            </a:r>
            <a:r>
              <a:rPr lang="de-DE" dirty="0" smtClean="0"/>
              <a:t> </a:t>
            </a:r>
            <a:r>
              <a:rPr lang="de-DE" dirty="0" err="1" smtClean="0"/>
              <a:t>computer</a:t>
            </a:r>
            <a:r>
              <a:rPr lang="de-DE" dirty="0" smtClean="0"/>
              <a:t>)</a:t>
            </a:r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457200" y="6429396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42983"/>
            <a:ext cx="9012555" cy="458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7158" y="99161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The </a:t>
            </a:r>
            <a:r>
              <a:rPr lang="de-DE" b="1" dirty="0" err="1" smtClean="0"/>
              <a:t>electron</a:t>
            </a:r>
            <a:r>
              <a:rPr lang="de-DE" b="1" dirty="0" smtClean="0"/>
              <a:t> </a:t>
            </a:r>
            <a:r>
              <a:rPr lang="de-DE" b="1" dirty="0" err="1" smtClean="0"/>
              <a:t>spectrometer</a:t>
            </a:r>
            <a:endParaRPr lang="de-DE" b="1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6611779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F15D7F-9749-48B8-8F9E-9D1D3D1DEA6F}" type="datetime1">
              <a:rPr lang="de-DE" sz="1000" smtClean="0">
                <a:solidFill>
                  <a:srgbClr val="F8F8F8">
                    <a:shade val="50000"/>
                  </a:srgbClr>
                </a:solidFill>
              </a:rPr>
              <a:pPr/>
              <a:t>05.02.2014</a:t>
            </a:fld>
            <a:endParaRPr lang="de-D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8422481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8422481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643306" y="271462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aperture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7000892" y="2857496"/>
            <a:ext cx="1000132" cy="142876"/>
          </a:xfrm>
          <a:prstGeom prst="rightArrow">
            <a:avLst/>
          </a:prstGeom>
          <a:solidFill>
            <a:schemeClr val="bg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858016" y="250030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detector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 rot="13310381">
            <a:off x="467709" y="3769882"/>
            <a:ext cx="1308536" cy="189088"/>
          </a:xfrm>
          <a:prstGeom prst="rightArrow">
            <a:avLst/>
          </a:prstGeom>
          <a:solidFill>
            <a:schemeClr val="bg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71538" y="435769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magnet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tip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1357290" y="1365844"/>
            <a:ext cx="142876" cy="192882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428728" y="121442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ion</a:t>
            </a:r>
            <a:r>
              <a:rPr lang="de-DE" dirty="0" smtClean="0">
                <a:solidFill>
                  <a:schemeClr val="bg1"/>
                </a:solidFill>
              </a:rPr>
              <a:t> beam </a:t>
            </a:r>
          </a:p>
          <a:p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7" name="Pfeil nach rechts 16"/>
          <p:cNvSpPr/>
          <p:nvPr/>
        </p:nvSpPr>
        <p:spPr>
          <a:xfrm rot="8171322">
            <a:off x="1252113" y="2647456"/>
            <a:ext cx="1643074" cy="15046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571736" y="207167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FLASH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00628" y="1714488"/>
            <a:ext cx="101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drifttube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14744" y="34290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electron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trajectories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 rot="13992384">
            <a:off x="2328962" y="4842434"/>
            <a:ext cx="1557117" cy="173525"/>
          </a:xfrm>
          <a:prstGeom prst="rightArrow">
            <a:avLst/>
          </a:prstGeom>
          <a:solidFill>
            <a:schemeClr val="bg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428860" y="5572140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magentic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field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lines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perpendicular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drawn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lines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Stern mit 5 Zacken 22"/>
          <p:cNvSpPr/>
          <p:nvPr/>
        </p:nvSpPr>
        <p:spPr>
          <a:xfrm>
            <a:off x="1306014" y="3143248"/>
            <a:ext cx="265590" cy="285752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357158" y="99161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The </a:t>
            </a:r>
            <a:r>
              <a:rPr lang="de-DE" b="1" dirty="0" err="1" smtClean="0"/>
              <a:t>electron</a:t>
            </a:r>
            <a:r>
              <a:rPr lang="de-DE" b="1" dirty="0" smtClean="0"/>
              <a:t> </a:t>
            </a:r>
            <a:r>
              <a:rPr lang="de-DE" b="1" dirty="0" err="1" smtClean="0"/>
              <a:t>spectrometer</a:t>
            </a:r>
            <a:endParaRPr lang="de-DE" b="1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0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428596" y="2071678"/>
          <a:ext cx="7715304" cy="2205038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322082"/>
                <a:gridCol w="3535834"/>
                <a:gridCol w="1857388"/>
              </a:tblGrid>
              <a:tr h="711518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Target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Estimated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density</a:t>
                      </a:r>
                      <a:r>
                        <a:rPr lang="de-DE" dirty="0" smtClean="0"/>
                        <a:t> in IZ</a:t>
                      </a:r>
                      <a:r>
                        <a:rPr lang="de-DE" baseline="0" dirty="0" smtClean="0"/>
                        <a:t> in cm</a:t>
                      </a:r>
                      <a:r>
                        <a:rPr lang="de-DE" baseline="30000" dirty="0" smtClean="0"/>
                        <a:t>-3</a:t>
                      </a:r>
                      <a:endParaRPr lang="de-D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Estimated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counts</a:t>
                      </a:r>
                      <a:r>
                        <a:rPr lang="de-DE" baseline="0" dirty="0" smtClean="0"/>
                        <a:t>  / 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Neon</a:t>
                      </a:r>
                      <a:r>
                        <a:rPr lang="de-DE" sz="2000" baseline="30000" dirty="0" smtClean="0">
                          <a:latin typeface="+mj-lt"/>
                        </a:rPr>
                        <a:t>+</a:t>
                      </a:r>
                      <a:endParaRPr lang="de-DE" sz="200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5*10</a:t>
                      </a:r>
                      <a:r>
                        <a:rPr lang="de-DE" sz="2000" baseline="30000" dirty="0" smtClean="0">
                          <a:latin typeface="+mj-lt"/>
                        </a:rPr>
                        <a:t>5</a:t>
                      </a:r>
                      <a:r>
                        <a:rPr lang="de-DE" sz="2000" dirty="0" smtClean="0">
                          <a:latin typeface="+mj-lt"/>
                        </a:rPr>
                        <a:t> (120 </a:t>
                      </a:r>
                      <a:r>
                        <a:rPr lang="de-DE" sz="2000" dirty="0" err="1" smtClean="0">
                          <a:latin typeface="+mj-lt"/>
                        </a:rPr>
                        <a:t>nA</a:t>
                      </a:r>
                      <a:r>
                        <a:rPr lang="de-DE" sz="2000" baseline="0" dirty="0" smtClean="0">
                          <a:latin typeface="+mj-lt"/>
                        </a:rPr>
                        <a:t> beam </a:t>
                      </a:r>
                      <a:r>
                        <a:rPr lang="de-DE" sz="2000" baseline="0" dirty="0" err="1" smtClean="0">
                          <a:latin typeface="+mj-lt"/>
                        </a:rPr>
                        <a:t>current</a:t>
                      </a:r>
                      <a:r>
                        <a:rPr lang="de-DE" sz="2000" dirty="0" smtClean="0">
                          <a:latin typeface="+mj-lt"/>
                        </a:rPr>
                        <a:t>)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47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(H</a:t>
                      </a:r>
                      <a:r>
                        <a:rPr lang="de-DE" sz="2000" baseline="-25000" dirty="0" smtClean="0">
                          <a:latin typeface="+mj-lt"/>
                        </a:rPr>
                        <a:t>2</a:t>
                      </a:r>
                      <a:r>
                        <a:rPr lang="de-DE" sz="2000" dirty="0" smtClean="0">
                          <a:latin typeface="+mj-lt"/>
                        </a:rPr>
                        <a:t>O)</a:t>
                      </a:r>
                      <a:r>
                        <a:rPr lang="de-DE" sz="2000" baseline="-25000" dirty="0" smtClean="0">
                          <a:latin typeface="+mj-lt"/>
                        </a:rPr>
                        <a:t>3</a:t>
                      </a:r>
                      <a:r>
                        <a:rPr lang="de-DE" sz="2000" dirty="0" smtClean="0">
                          <a:latin typeface="+mj-lt"/>
                        </a:rPr>
                        <a:t>H</a:t>
                      </a:r>
                      <a:r>
                        <a:rPr lang="de-DE" sz="2000" baseline="30000" dirty="0" smtClean="0">
                          <a:latin typeface="+mj-lt"/>
                        </a:rPr>
                        <a:t>+</a:t>
                      </a:r>
                      <a:endParaRPr lang="de-DE" sz="200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1.5*10</a:t>
                      </a:r>
                      <a:r>
                        <a:rPr lang="de-DE" sz="2000" baseline="30000" dirty="0" smtClean="0">
                          <a:latin typeface="+mj-lt"/>
                        </a:rPr>
                        <a:t>5</a:t>
                      </a:r>
                      <a:r>
                        <a:rPr lang="de-DE" sz="2000" dirty="0" smtClean="0">
                          <a:latin typeface="+mj-lt"/>
                        </a:rPr>
                        <a:t> (40 </a:t>
                      </a:r>
                      <a:r>
                        <a:rPr lang="de-DE" sz="2000" dirty="0" err="1" smtClean="0">
                          <a:latin typeface="+mj-lt"/>
                        </a:rPr>
                        <a:t>nA</a:t>
                      </a:r>
                      <a:r>
                        <a:rPr lang="de-DE" sz="2000" dirty="0" smtClean="0">
                          <a:latin typeface="+mj-lt"/>
                        </a:rPr>
                        <a:t> beam)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18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Residual gas</a:t>
                      </a:r>
                    </a:p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(</a:t>
                      </a:r>
                      <a:r>
                        <a:rPr lang="de-DE" sz="1800" dirty="0" err="1" smtClean="0">
                          <a:latin typeface="+mj-lt"/>
                        </a:rPr>
                        <a:t>mainly</a:t>
                      </a:r>
                      <a:r>
                        <a:rPr lang="de-DE" sz="1800" baseline="0" dirty="0" smtClean="0">
                          <a:latin typeface="+mj-lt"/>
                        </a:rPr>
                        <a:t> H</a:t>
                      </a:r>
                      <a:r>
                        <a:rPr lang="de-DE" sz="1800" baseline="-25000" dirty="0" smtClean="0">
                          <a:latin typeface="+mj-lt"/>
                        </a:rPr>
                        <a:t>2</a:t>
                      </a:r>
                      <a:r>
                        <a:rPr lang="de-DE" sz="1800" baseline="0" dirty="0" smtClean="0">
                          <a:latin typeface="+mj-lt"/>
                        </a:rPr>
                        <a:t> </a:t>
                      </a:r>
                      <a:r>
                        <a:rPr lang="de-DE" sz="1800" baseline="0" dirty="0" err="1" smtClean="0">
                          <a:latin typeface="+mj-lt"/>
                        </a:rPr>
                        <a:t>and</a:t>
                      </a:r>
                      <a:r>
                        <a:rPr lang="de-DE" sz="1800" baseline="0" dirty="0" smtClean="0">
                          <a:latin typeface="+mj-lt"/>
                        </a:rPr>
                        <a:t> H</a:t>
                      </a:r>
                      <a:r>
                        <a:rPr lang="de-DE" sz="1800" baseline="-25000" dirty="0" smtClean="0">
                          <a:latin typeface="+mj-lt"/>
                        </a:rPr>
                        <a:t>2</a:t>
                      </a:r>
                      <a:r>
                        <a:rPr lang="de-DE" sz="1800" baseline="0" dirty="0" smtClean="0">
                          <a:latin typeface="+mj-lt"/>
                        </a:rPr>
                        <a:t>O</a:t>
                      </a:r>
                      <a:r>
                        <a:rPr lang="de-DE" sz="1800" dirty="0" smtClean="0">
                          <a:latin typeface="+mj-lt"/>
                        </a:rPr>
                        <a:t>)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8*10</a:t>
                      </a:r>
                      <a:r>
                        <a:rPr lang="de-DE" sz="2000" baseline="30000" dirty="0" smtClean="0">
                          <a:latin typeface="+mj-lt"/>
                        </a:rPr>
                        <a:t>6</a:t>
                      </a:r>
                      <a:r>
                        <a:rPr lang="de-DE" sz="2000" dirty="0" smtClean="0">
                          <a:latin typeface="+mj-lt"/>
                        </a:rPr>
                        <a:t> (</a:t>
                      </a:r>
                      <a:r>
                        <a:rPr lang="de-DE" sz="2000" dirty="0" err="1" smtClean="0">
                          <a:latin typeface="+mj-lt"/>
                        </a:rPr>
                        <a:t>at</a:t>
                      </a:r>
                      <a:r>
                        <a:rPr lang="de-DE" sz="2000" dirty="0" smtClean="0">
                          <a:latin typeface="+mj-lt"/>
                        </a:rPr>
                        <a:t> 3</a:t>
                      </a:r>
                      <a:r>
                        <a:rPr lang="de-DE" sz="2000" baseline="0" dirty="0" smtClean="0">
                          <a:latin typeface="+mj-lt"/>
                        </a:rPr>
                        <a:t>*10</a:t>
                      </a:r>
                      <a:r>
                        <a:rPr lang="de-DE" sz="2000" baseline="30000" dirty="0" smtClean="0">
                          <a:latin typeface="+mj-lt"/>
                        </a:rPr>
                        <a:t>-10 </a:t>
                      </a:r>
                      <a:r>
                        <a:rPr lang="de-DE" sz="2000" baseline="0" dirty="0" err="1" smtClean="0">
                          <a:latin typeface="+mj-lt"/>
                        </a:rPr>
                        <a:t>mBar</a:t>
                      </a:r>
                      <a:r>
                        <a:rPr lang="de-DE" sz="2000" baseline="0" dirty="0" smtClean="0">
                          <a:latin typeface="+mj-lt"/>
                        </a:rPr>
                        <a:t> </a:t>
                      </a:r>
                      <a:r>
                        <a:rPr lang="de-DE" sz="2000" baseline="0" dirty="0" err="1" smtClean="0">
                          <a:latin typeface="+mj-lt"/>
                        </a:rPr>
                        <a:t>pressure</a:t>
                      </a:r>
                      <a:r>
                        <a:rPr lang="de-DE" sz="2000" dirty="0" smtClean="0">
                          <a:latin typeface="+mj-lt"/>
                        </a:rPr>
                        <a:t>)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+mj-lt"/>
                        </a:rPr>
                        <a:t>514</a:t>
                      </a:r>
                      <a:endParaRPr lang="de-DE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28596" y="714356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Parameters </a:t>
            </a:r>
            <a:r>
              <a:rPr lang="de-DE" sz="2400" dirty="0" err="1" smtClean="0"/>
              <a:t>for</a:t>
            </a:r>
            <a:r>
              <a:rPr lang="de-DE" sz="2400" dirty="0" smtClean="0"/>
              <a:t> FLASH </a:t>
            </a:r>
            <a:r>
              <a:rPr lang="de-DE" sz="2400" dirty="0" err="1" smtClean="0"/>
              <a:t>experiment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4572008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Assuming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Integrated </a:t>
            </a:r>
            <a:r>
              <a:rPr lang="de-DE" sz="2400" dirty="0" err="1" smtClean="0"/>
              <a:t>photon</a:t>
            </a:r>
            <a:r>
              <a:rPr lang="de-DE" sz="2400" dirty="0" smtClean="0"/>
              <a:t> </a:t>
            </a:r>
            <a:r>
              <a:rPr lang="de-DE" sz="2400" dirty="0" err="1" smtClean="0"/>
              <a:t>flux</a:t>
            </a:r>
            <a:r>
              <a:rPr lang="de-DE" sz="2400" dirty="0" smtClean="0"/>
              <a:t> = 1.03 *10</a:t>
            </a:r>
            <a:r>
              <a:rPr lang="de-DE" sz="2400" baseline="30000" dirty="0" smtClean="0"/>
              <a:t>14 </a:t>
            </a:r>
            <a:r>
              <a:rPr lang="de-DE" sz="2400" dirty="0" smtClean="0"/>
              <a:t>/s</a:t>
            </a:r>
          </a:p>
          <a:p>
            <a:r>
              <a:rPr lang="de-DE" sz="2400" dirty="0" smtClean="0"/>
              <a:t>Size </a:t>
            </a:r>
            <a:r>
              <a:rPr lang="de-DE" sz="2400" dirty="0" err="1" smtClean="0"/>
              <a:t>interaction</a:t>
            </a:r>
            <a:r>
              <a:rPr lang="de-DE" sz="2400" dirty="0" smtClean="0"/>
              <a:t> </a:t>
            </a:r>
            <a:r>
              <a:rPr lang="de-DE" sz="2400" dirty="0" err="1" smtClean="0"/>
              <a:t>region</a:t>
            </a:r>
            <a:r>
              <a:rPr lang="de-DE" sz="2400" dirty="0" smtClean="0"/>
              <a:t> = 0.4</a:t>
            </a:r>
            <a:r>
              <a:rPr lang="de-DE" sz="2400" baseline="30000" dirty="0" smtClean="0"/>
              <a:t>3</a:t>
            </a:r>
            <a:r>
              <a:rPr lang="de-DE" sz="2400" dirty="0" smtClean="0"/>
              <a:t> cm</a:t>
            </a:r>
            <a:r>
              <a:rPr lang="de-DE" sz="2400" baseline="30000" dirty="0" smtClean="0"/>
              <a:t>3</a:t>
            </a:r>
            <a:endParaRPr lang="de-DE" sz="2400" baseline="3000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/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55AB8-E586-4DC0-8163-9BC9D5FC1B5F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First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 FLASH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B980-A4A6-4785-9715-38107C4EA26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286116" y="60007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t.o.f</a:t>
            </a:r>
            <a:r>
              <a:rPr lang="de-DE" dirty="0" smtClean="0"/>
              <a:t>. / </a:t>
            </a:r>
            <a:r>
              <a:rPr lang="de-DE" dirty="0" err="1" smtClean="0"/>
              <a:t>channel</a:t>
            </a:r>
            <a:r>
              <a:rPr lang="de-DE" dirty="0" smtClean="0"/>
              <a:t> #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696344" y="298233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counts</a:t>
            </a:r>
            <a:r>
              <a:rPr lang="de-DE" dirty="0" smtClean="0"/>
              <a:t> / </a:t>
            </a:r>
            <a:r>
              <a:rPr lang="de-DE" dirty="0" err="1" smtClean="0"/>
              <a:t>arb</a:t>
            </a:r>
            <a:r>
              <a:rPr lang="de-DE" dirty="0" smtClean="0"/>
              <a:t>. u.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08" y="6492899"/>
            <a:ext cx="5519766" cy="365125"/>
          </a:xfrm>
        </p:spPr>
        <p:txBody>
          <a:bodyPr/>
          <a:lstStyle/>
          <a:p>
            <a:r>
              <a:rPr lang="en-US" dirty="0" smtClean="0"/>
              <a:t>Mag. bottle electron spectroscopy on an ion beam at FLASH	  Heidelberg 2010</a:t>
            </a:r>
            <a:endParaRPr lang="de-DE" dirty="0"/>
          </a:p>
        </p:txBody>
      </p:sp>
      <p:pic>
        <p:nvPicPr>
          <p:cNvPr id="12" name="Grafik 11" descr="neon_black_red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7786742" cy="5380112"/>
          </a:xfrm>
          <a:prstGeom prst="rect">
            <a:avLst/>
          </a:prstGeom>
        </p:spPr>
      </p:pic>
      <p:pic>
        <p:nvPicPr>
          <p:cNvPr id="14" name="Grafik 13" descr="neon_all 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642918"/>
            <a:ext cx="7858148" cy="535801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071934" y="1571612"/>
            <a:ext cx="270041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hv</a:t>
            </a:r>
            <a:r>
              <a:rPr lang="de-DE" dirty="0" smtClean="0">
                <a:solidFill>
                  <a:schemeClr val="bg1"/>
                </a:solidFill>
              </a:rPr>
              <a:t> = 92 eV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Ne</a:t>
            </a:r>
            <a:r>
              <a:rPr lang="de-DE" baseline="30000" dirty="0" smtClean="0">
                <a:solidFill>
                  <a:schemeClr val="bg1"/>
                </a:solidFill>
              </a:rPr>
              <a:t>+</a:t>
            </a:r>
            <a:r>
              <a:rPr lang="de-DE" dirty="0" smtClean="0">
                <a:solidFill>
                  <a:schemeClr val="bg1"/>
                </a:solidFill>
              </a:rPr>
              <a:t> -&gt; Ne</a:t>
            </a:r>
            <a:r>
              <a:rPr lang="de-DE" baseline="30000" dirty="0" smtClean="0">
                <a:solidFill>
                  <a:schemeClr val="bg1"/>
                </a:solidFill>
              </a:rPr>
              <a:t>2+</a:t>
            </a:r>
          </a:p>
          <a:p>
            <a:endParaRPr lang="de-DE" baseline="30000" dirty="0" smtClean="0">
              <a:solidFill>
                <a:schemeClr val="bg1"/>
              </a:solidFill>
            </a:endParaRPr>
          </a:p>
          <a:p>
            <a:endParaRPr lang="de-DE" baseline="30000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Black </a:t>
            </a:r>
            <a:r>
              <a:rPr lang="de-DE" dirty="0" err="1" smtClean="0">
                <a:solidFill>
                  <a:schemeClr val="bg1"/>
                </a:solidFill>
              </a:rPr>
              <a:t>line</a:t>
            </a:r>
            <a:r>
              <a:rPr lang="de-DE" dirty="0" smtClean="0">
                <a:solidFill>
                  <a:schemeClr val="bg1"/>
                </a:solidFill>
              </a:rPr>
              <a:t> = </a:t>
            </a:r>
            <a:r>
              <a:rPr lang="de-DE" dirty="0" err="1" smtClean="0">
                <a:solidFill>
                  <a:schemeClr val="bg1"/>
                </a:solidFill>
              </a:rPr>
              <a:t>ion</a:t>
            </a:r>
            <a:r>
              <a:rPr lang="de-DE" dirty="0" smtClean="0">
                <a:solidFill>
                  <a:schemeClr val="bg1"/>
                </a:solidFill>
              </a:rPr>
              <a:t> beam off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Red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line</a:t>
            </a:r>
            <a:r>
              <a:rPr lang="de-DE" dirty="0" smtClean="0">
                <a:solidFill>
                  <a:schemeClr val="bg1"/>
                </a:solidFill>
              </a:rPr>
              <a:t> = </a:t>
            </a:r>
            <a:r>
              <a:rPr lang="de-DE" dirty="0" err="1" smtClean="0">
                <a:solidFill>
                  <a:schemeClr val="bg1"/>
                </a:solidFill>
              </a:rPr>
              <a:t>ion</a:t>
            </a:r>
            <a:r>
              <a:rPr lang="de-DE" dirty="0" smtClean="0">
                <a:solidFill>
                  <a:schemeClr val="bg1"/>
                </a:solidFill>
              </a:rPr>
              <a:t> beam 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143372" y="3500438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green</a:t>
            </a:r>
            <a:r>
              <a:rPr lang="de-DE" dirty="0" smtClean="0">
                <a:solidFill>
                  <a:schemeClr val="bg1"/>
                </a:solidFill>
              </a:rPr>
              <a:t> - </a:t>
            </a:r>
            <a:r>
              <a:rPr lang="de-DE" dirty="0" err="1" smtClean="0">
                <a:solidFill>
                  <a:schemeClr val="bg1"/>
                </a:solidFill>
              </a:rPr>
              <a:t>difference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7158" y="99161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First </a:t>
            </a:r>
            <a:r>
              <a:rPr lang="de-DE" b="1" dirty="0" err="1" smtClean="0"/>
              <a:t>experiments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 FLASH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Haemera">
  <a:themeElements>
    <a:clrScheme name="Benutzerdefiniert 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92D05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2302</Words>
  <Application>Microsoft Office PowerPoint</Application>
  <PresentationFormat>Bildschirmpräsentation (4:3)</PresentationFormat>
  <Paragraphs>553</Paragraphs>
  <Slides>41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Haemera</vt:lpstr>
      <vt:lpstr>Towards electron spectroscopy on a FAST ion beam at FLASH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</vt:vector>
  </TitlesOfParts>
  <Company>MPI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electronic energy bands in argon clusters</dc:title>
  <dc:creator>Marko Förstel</dc:creator>
  <cp:lastModifiedBy>Marko</cp:lastModifiedBy>
  <cp:revision>95</cp:revision>
  <dcterms:created xsi:type="dcterms:W3CDTF">2010-03-04T18:48:56Z</dcterms:created>
  <dcterms:modified xsi:type="dcterms:W3CDTF">2014-02-05T10:48:34Z</dcterms:modified>
</cp:coreProperties>
</file>